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74"/>
  </p:notesMasterIdLst>
  <p:sldIdLst>
    <p:sldId id="257" r:id="rId6"/>
    <p:sldId id="256" r:id="rId7"/>
    <p:sldId id="344" r:id="rId8"/>
    <p:sldId id="260" r:id="rId9"/>
    <p:sldId id="595" r:id="rId10"/>
    <p:sldId id="596" r:id="rId11"/>
    <p:sldId id="597" r:id="rId12"/>
    <p:sldId id="598" r:id="rId13"/>
    <p:sldId id="599" r:id="rId14"/>
    <p:sldId id="600" r:id="rId15"/>
    <p:sldId id="387" r:id="rId16"/>
    <p:sldId id="263" r:id="rId17"/>
    <p:sldId id="332" r:id="rId18"/>
    <p:sldId id="378" r:id="rId19"/>
    <p:sldId id="386" r:id="rId20"/>
    <p:sldId id="345" r:id="rId21"/>
    <p:sldId id="377" r:id="rId22"/>
    <p:sldId id="603" r:id="rId23"/>
    <p:sldId id="388" r:id="rId24"/>
    <p:sldId id="389" r:id="rId25"/>
    <p:sldId id="379" r:id="rId26"/>
    <p:sldId id="381" r:id="rId27"/>
    <p:sldId id="390" r:id="rId28"/>
    <p:sldId id="364" r:id="rId29"/>
    <p:sldId id="383" r:id="rId30"/>
    <p:sldId id="262" r:id="rId31"/>
    <p:sldId id="391" r:id="rId32"/>
    <p:sldId id="396" r:id="rId33"/>
    <p:sldId id="399" r:id="rId34"/>
    <p:sldId id="604" r:id="rId35"/>
    <p:sldId id="398" r:id="rId36"/>
    <p:sldId id="456" r:id="rId37"/>
    <p:sldId id="457" r:id="rId38"/>
    <p:sldId id="458" r:id="rId39"/>
    <p:sldId id="459" r:id="rId40"/>
    <p:sldId id="460" r:id="rId41"/>
    <p:sldId id="462" r:id="rId42"/>
    <p:sldId id="601" r:id="rId43"/>
    <p:sldId id="272" r:id="rId44"/>
    <p:sldId id="274" r:id="rId45"/>
    <p:sldId id="411" r:id="rId46"/>
    <p:sldId id="410" r:id="rId47"/>
    <p:sldId id="412" r:id="rId48"/>
    <p:sldId id="413" r:id="rId49"/>
    <p:sldId id="606" r:id="rId50"/>
    <p:sldId id="414" r:id="rId51"/>
    <p:sldId id="416" r:id="rId52"/>
    <p:sldId id="415" r:id="rId53"/>
    <p:sldId id="605" r:id="rId54"/>
    <p:sldId id="420" r:id="rId55"/>
    <p:sldId id="419" r:id="rId56"/>
    <p:sldId id="421" r:id="rId57"/>
    <p:sldId id="422" r:id="rId58"/>
    <p:sldId id="282" r:id="rId59"/>
    <p:sldId id="285" r:id="rId60"/>
    <p:sldId id="287" r:id="rId61"/>
    <p:sldId id="444" r:id="rId62"/>
    <p:sldId id="485" r:id="rId63"/>
    <p:sldId id="447" r:id="rId64"/>
    <p:sldId id="445" r:id="rId65"/>
    <p:sldId id="442" r:id="rId66"/>
    <p:sldId id="443" r:id="rId67"/>
    <p:sldId id="424" r:id="rId68"/>
    <p:sldId id="463" r:id="rId69"/>
    <p:sldId id="467" r:id="rId70"/>
    <p:sldId id="320" r:id="rId71"/>
    <p:sldId id="465" r:id="rId72"/>
    <p:sldId id="602" r:id="rId7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65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eller, Tobias (StMUK)" initials="ST(" lastIdx="55" clrIdx="0">
    <p:extLst>
      <p:ext uri="{19B8F6BF-5375-455C-9EA6-DF929625EA0E}">
        <p15:presenceInfo xmlns:p15="http://schemas.microsoft.com/office/powerpoint/2012/main" userId="S-1-5-21-1986689757-124263158-732247886-34873" providerId="AD"/>
      </p:ext>
    </p:extLst>
  </p:cmAuthor>
  <p:cmAuthor id="2" name="Hagel Alexander" initials="HA" lastIdx="2" clrIdx="1">
    <p:extLst>
      <p:ext uri="{19B8F6BF-5375-455C-9EA6-DF929625EA0E}">
        <p15:presenceInfo xmlns:p15="http://schemas.microsoft.com/office/powerpoint/2012/main" userId="S::Alexander.Hagel@carl-orff-gym.de::e8775ec6-4da4-4d64-a5e0-47071a5275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11FF7D"/>
    <a:srgbClr val="259B76"/>
    <a:srgbClr val="DAE3F3"/>
    <a:srgbClr val="21A0FF"/>
    <a:srgbClr val="29978D"/>
    <a:srgbClr val="D7B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2412" y="56"/>
      </p:cViewPr>
      <p:guideLst>
        <p:guide orient="horz" pos="2183"/>
        <p:guide pos="36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0F30A-4B47-4D1F-95E7-854EBD1ED1C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E2A2CEC-933A-4C41-AD6A-7FB2E31935D3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de-DE" sz="1600" i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eigenständiger </a:t>
          </a:r>
          <a:r>
            <a:rPr lang="de-DE" sz="16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Kurs im jeweiligen Fach</a:t>
          </a:r>
          <a:endParaRPr lang="de-DE" sz="1600" i="1" dirty="0">
            <a:solidFill>
              <a:schemeClr val="tx1"/>
            </a:solidFill>
            <a:latin typeface="+mn-lt"/>
          </a:endParaRPr>
        </a:p>
      </dgm:t>
    </dgm:pt>
    <dgm:pt modelId="{13B44508-F3A4-4F49-854D-69CF857D819F}" type="parTrans" cxnId="{2FE48103-5D53-4DA2-AD88-2727ED52E6A8}">
      <dgm:prSet/>
      <dgm:spPr/>
      <dgm:t>
        <a:bodyPr/>
        <a:lstStyle/>
        <a:p>
          <a:endParaRPr lang="de-DE"/>
        </a:p>
      </dgm:t>
    </dgm:pt>
    <dgm:pt modelId="{FC3B5101-C669-4CDF-A4D0-6A2709D669C8}" type="sibTrans" cxnId="{2FE48103-5D53-4DA2-AD88-2727ED52E6A8}">
      <dgm:prSet/>
      <dgm:spPr/>
      <dgm:t>
        <a:bodyPr/>
        <a:lstStyle/>
        <a:p>
          <a:endParaRPr lang="de-DE"/>
        </a:p>
      </dgm:t>
    </dgm:pt>
    <dgm:pt modelId="{B0A54A96-3CA1-4E7A-98EF-F4D6A46DA86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de-DE" sz="1600" i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erhöhtes</a:t>
          </a:r>
          <a:r>
            <a:rPr lang="de-DE" sz="16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Anforderungsniveau (</a:t>
          </a:r>
          <a:r>
            <a:rPr lang="de-DE" sz="16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eA</a:t>
          </a:r>
          <a:r>
            <a:rPr lang="de-DE" sz="16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de-DE" sz="1600" i="1" dirty="0">
            <a:solidFill>
              <a:schemeClr val="tx1"/>
            </a:solidFill>
            <a:latin typeface="+mn-lt"/>
          </a:endParaRPr>
        </a:p>
      </dgm:t>
    </dgm:pt>
    <dgm:pt modelId="{C4470895-CD59-4F3D-8D18-BA6032048BD4}" type="parTrans" cxnId="{A9530BF9-E7C8-40AE-B0A6-1768940903A3}">
      <dgm:prSet/>
      <dgm:spPr/>
      <dgm:t>
        <a:bodyPr/>
        <a:lstStyle/>
        <a:p>
          <a:endParaRPr lang="de-DE"/>
        </a:p>
      </dgm:t>
    </dgm:pt>
    <dgm:pt modelId="{77D256D9-1B78-4944-AD46-B08DEF2C6E2C}" type="sibTrans" cxnId="{A9530BF9-E7C8-40AE-B0A6-1768940903A3}">
      <dgm:prSet/>
      <dgm:spPr/>
      <dgm:t>
        <a:bodyPr/>
        <a:lstStyle/>
        <a:p>
          <a:endParaRPr lang="de-DE"/>
        </a:p>
      </dgm:t>
    </dgm:pt>
    <dgm:pt modelId="{B8BF5D5B-C8E4-4B51-8C5E-441218DE6F2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de-DE" sz="1600" i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verpflichtendes</a:t>
          </a:r>
          <a:r>
            <a:rPr lang="de-DE" sz="16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Abiturprüfungsfach</a:t>
          </a:r>
          <a:endParaRPr lang="de-DE" sz="1600" dirty="0">
            <a:solidFill>
              <a:schemeClr val="tx1"/>
            </a:solidFill>
            <a:latin typeface="+mn-lt"/>
          </a:endParaRPr>
        </a:p>
      </dgm:t>
    </dgm:pt>
    <dgm:pt modelId="{9A5D133F-219C-47FB-95CF-73579648A814}" type="parTrans" cxnId="{237F98FE-6E7B-443C-B053-68D361F2D5F2}">
      <dgm:prSet/>
      <dgm:spPr/>
      <dgm:t>
        <a:bodyPr/>
        <a:lstStyle/>
        <a:p>
          <a:endParaRPr lang="de-DE"/>
        </a:p>
      </dgm:t>
    </dgm:pt>
    <dgm:pt modelId="{21A79C69-6E22-4FA8-AA84-3E6B99B2752F}" type="sibTrans" cxnId="{237F98FE-6E7B-443C-B053-68D361F2D5F2}">
      <dgm:prSet/>
      <dgm:spPr/>
      <dgm:t>
        <a:bodyPr/>
        <a:lstStyle/>
        <a:p>
          <a:endParaRPr lang="de-DE"/>
        </a:p>
      </dgm:t>
    </dgm:pt>
    <dgm:pt modelId="{A8303AA1-C32F-4222-AF0F-59AD9A3799B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de-DE" sz="1600" i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zwei</a:t>
          </a:r>
          <a:r>
            <a:rPr lang="de-DE" sz="16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Wochenstunden </a:t>
          </a:r>
          <a:r>
            <a:rPr lang="de-DE" sz="1600" i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mehr</a:t>
          </a:r>
          <a:r>
            <a:rPr lang="de-DE" sz="16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als Fach auf grundlegendem Anforderungsniveau (</a:t>
          </a:r>
          <a:r>
            <a:rPr lang="de-DE" sz="16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gA</a:t>
          </a:r>
          <a:r>
            <a:rPr lang="de-DE" sz="16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de-DE" sz="1600" dirty="0">
            <a:solidFill>
              <a:schemeClr val="tx1"/>
            </a:solidFill>
            <a:latin typeface="+mn-lt"/>
          </a:endParaRPr>
        </a:p>
      </dgm:t>
    </dgm:pt>
    <dgm:pt modelId="{7DE11A80-E539-4209-87C4-41DB3D4F731E}" type="parTrans" cxnId="{8B4DAC15-6B49-40F1-B2C2-B98711D48C95}">
      <dgm:prSet/>
      <dgm:spPr/>
      <dgm:t>
        <a:bodyPr/>
        <a:lstStyle/>
        <a:p>
          <a:endParaRPr lang="de-DE"/>
        </a:p>
      </dgm:t>
    </dgm:pt>
    <dgm:pt modelId="{01D3A349-68CE-4100-A958-325577089968}" type="sibTrans" cxnId="{8B4DAC15-6B49-40F1-B2C2-B98711D48C95}">
      <dgm:prSet/>
      <dgm:spPr/>
      <dgm:t>
        <a:bodyPr/>
        <a:lstStyle/>
        <a:p>
          <a:endParaRPr lang="de-DE"/>
        </a:p>
      </dgm:t>
    </dgm:pt>
    <dgm:pt modelId="{BAFA3A00-90EC-4EEC-B6BE-70C278801C2B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de-DE" sz="16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Belegung in allen </a:t>
          </a:r>
          <a:r>
            <a:rPr lang="de-DE" sz="1600" i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vier Kurshalbjahren </a:t>
          </a:r>
          <a:r>
            <a:rPr lang="de-DE" sz="1600" i="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(12/1-13/2)</a:t>
          </a:r>
          <a:endParaRPr lang="de-DE" sz="1600" i="0" dirty="0">
            <a:solidFill>
              <a:schemeClr val="tx1"/>
            </a:solidFill>
            <a:latin typeface="+mn-lt"/>
          </a:endParaRPr>
        </a:p>
      </dgm:t>
    </dgm:pt>
    <dgm:pt modelId="{D05BE3E3-C4EC-42EC-A180-0152AF157025}" type="parTrans" cxnId="{E2822BEE-4474-4A1E-82EE-4A316CA53A92}">
      <dgm:prSet/>
      <dgm:spPr/>
      <dgm:t>
        <a:bodyPr/>
        <a:lstStyle/>
        <a:p>
          <a:endParaRPr lang="de-DE"/>
        </a:p>
      </dgm:t>
    </dgm:pt>
    <dgm:pt modelId="{01EFCAC8-EFE6-4B24-90BD-B5E5363E7590}" type="sibTrans" cxnId="{E2822BEE-4474-4A1E-82EE-4A316CA53A92}">
      <dgm:prSet/>
      <dgm:spPr/>
      <dgm:t>
        <a:bodyPr/>
        <a:lstStyle/>
        <a:p>
          <a:endParaRPr lang="de-DE"/>
        </a:p>
      </dgm:t>
    </dgm:pt>
    <dgm:pt modelId="{D8DADE2D-267A-45B9-9DF8-299001425DBD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de-DE" sz="1600" i="0" dirty="0">
              <a:solidFill>
                <a:schemeClr val="tx1"/>
              </a:solidFill>
              <a:latin typeface="+mn-lt"/>
            </a:rPr>
            <a:t>vier- </a:t>
          </a:r>
          <a:r>
            <a:rPr lang="de-DE" sz="1600" i="1" dirty="0">
              <a:solidFill>
                <a:schemeClr val="tx1"/>
              </a:solidFill>
              <a:latin typeface="+mn-lt"/>
            </a:rPr>
            <a:t>oder </a:t>
          </a:r>
          <a:r>
            <a:rPr lang="de-DE" sz="1600" i="0" dirty="0">
              <a:solidFill>
                <a:schemeClr val="tx1"/>
              </a:solidFill>
              <a:latin typeface="+mn-lt"/>
            </a:rPr>
            <a:t>fünfstündig</a:t>
          </a:r>
        </a:p>
      </dgm:t>
    </dgm:pt>
    <dgm:pt modelId="{7EB0399E-4B52-40F8-8A66-2996D5EA228E}" type="sibTrans" cxnId="{14D5D4CD-4AFA-44DE-A14A-AA96C39985AC}">
      <dgm:prSet/>
      <dgm:spPr/>
      <dgm:t>
        <a:bodyPr/>
        <a:lstStyle/>
        <a:p>
          <a:endParaRPr lang="de-DE"/>
        </a:p>
      </dgm:t>
    </dgm:pt>
    <dgm:pt modelId="{4F9BF8FC-E15A-4B6B-A538-8A25B27C151E}" type="parTrans" cxnId="{14D5D4CD-4AFA-44DE-A14A-AA96C39985AC}">
      <dgm:prSet/>
      <dgm:spPr/>
      <dgm:t>
        <a:bodyPr/>
        <a:lstStyle/>
        <a:p>
          <a:endParaRPr lang="de-DE"/>
        </a:p>
      </dgm:t>
    </dgm:pt>
    <dgm:pt modelId="{3DB49997-1491-4897-BD2E-4800DC9A7A6C}" type="pres">
      <dgm:prSet presAssocID="{E8A0F30A-4B47-4D1F-95E7-854EBD1ED1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C350E02-3B8A-4F0A-90D0-36457C63BB95}" type="pres">
      <dgm:prSet presAssocID="{8E2A2CEC-933A-4C41-AD6A-7FB2E31935D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9F344BD-4350-44BE-B2EE-26F6993B8637}" type="pres">
      <dgm:prSet presAssocID="{FC3B5101-C669-4CDF-A4D0-6A2709D669C8}" presName="sibTrans" presStyleCnt="0"/>
      <dgm:spPr/>
    </dgm:pt>
    <dgm:pt modelId="{506D4FF2-A862-4117-A989-E9E4C5ECD768}" type="pres">
      <dgm:prSet presAssocID="{B0A54A96-3CA1-4E7A-98EF-F4D6A46DA86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A09C796-2937-427D-A1BA-FF2D62238015}" type="pres">
      <dgm:prSet presAssocID="{77D256D9-1B78-4944-AD46-B08DEF2C6E2C}" presName="sibTrans" presStyleCnt="0"/>
      <dgm:spPr/>
    </dgm:pt>
    <dgm:pt modelId="{11F3B5FA-682D-4943-9B6D-A029BB0F5631}" type="pres">
      <dgm:prSet presAssocID="{BAFA3A00-90EC-4EEC-B6BE-70C278801C2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EB4DC81-82BC-40D5-9E1F-5724B2953828}" type="pres">
      <dgm:prSet presAssocID="{01EFCAC8-EFE6-4B24-90BD-B5E5363E7590}" presName="sibTrans" presStyleCnt="0"/>
      <dgm:spPr/>
    </dgm:pt>
    <dgm:pt modelId="{BFA455D6-93A5-42A0-9415-79666DF7FE2E}" type="pres">
      <dgm:prSet presAssocID="{B8BF5D5B-C8E4-4B51-8C5E-441218DE6F2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478A13E-2335-46D5-97F6-61050D3286BE}" type="pres">
      <dgm:prSet presAssocID="{21A79C69-6E22-4FA8-AA84-3E6B99B2752F}" presName="sibTrans" presStyleCnt="0"/>
      <dgm:spPr/>
    </dgm:pt>
    <dgm:pt modelId="{FFD0B019-0CA9-40A6-B783-B2AF6BCBF742}" type="pres">
      <dgm:prSet presAssocID="{A8303AA1-C32F-4222-AF0F-59AD9A3799B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4AB0337-6B11-465C-BC9C-B0500DC16D98}" type="pres">
      <dgm:prSet presAssocID="{01D3A349-68CE-4100-A958-325577089968}" presName="sibTrans" presStyleCnt="0"/>
      <dgm:spPr/>
    </dgm:pt>
    <dgm:pt modelId="{96FF0F95-7975-4F81-A68B-F31A1146E255}" type="pres">
      <dgm:prSet presAssocID="{D8DADE2D-267A-45B9-9DF8-299001425DB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3CB9FAA-B6E6-435D-9BEA-ED0B1FC4A091}" type="presOf" srcId="{8E2A2CEC-933A-4C41-AD6A-7FB2E31935D3}" destId="{5C350E02-3B8A-4F0A-90D0-36457C63BB95}" srcOrd="0" destOrd="0" presId="urn:microsoft.com/office/officeart/2005/8/layout/default"/>
    <dgm:cxn modelId="{A9530BF9-E7C8-40AE-B0A6-1768940903A3}" srcId="{E8A0F30A-4B47-4D1F-95E7-854EBD1ED1C2}" destId="{B0A54A96-3CA1-4E7A-98EF-F4D6A46DA867}" srcOrd="1" destOrd="0" parTransId="{C4470895-CD59-4F3D-8D18-BA6032048BD4}" sibTransId="{77D256D9-1B78-4944-AD46-B08DEF2C6E2C}"/>
    <dgm:cxn modelId="{2FE48103-5D53-4DA2-AD88-2727ED52E6A8}" srcId="{E8A0F30A-4B47-4D1F-95E7-854EBD1ED1C2}" destId="{8E2A2CEC-933A-4C41-AD6A-7FB2E31935D3}" srcOrd="0" destOrd="0" parTransId="{13B44508-F3A4-4F49-854D-69CF857D819F}" sibTransId="{FC3B5101-C669-4CDF-A4D0-6A2709D669C8}"/>
    <dgm:cxn modelId="{E278EB7A-504B-4F9D-A603-6281E4A32393}" type="presOf" srcId="{E8A0F30A-4B47-4D1F-95E7-854EBD1ED1C2}" destId="{3DB49997-1491-4897-BD2E-4800DC9A7A6C}" srcOrd="0" destOrd="0" presId="urn:microsoft.com/office/officeart/2005/8/layout/default"/>
    <dgm:cxn modelId="{E2822BEE-4474-4A1E-82EE-4A316CA53A92}" srcId="{E8A0F30A-4B47-4D1F-95E7-854EBD1ED1C2}" destId="{BAFA3A00-90EC-4EEC-B6BE-70C278801C2B}" srcOrd="2" destOrd="0" parTransId="{D05BE3E3-C4EC-42EC-A180-0152AF157025}" sibTransId="{01EFCAC8-EFE6-4B24-90BD-B5E5363E7590}"/>
    <dgm:cxn modelId="{14D5D4CD-4AFA-44DE-A14A-AA96C39985AC}" srcId="{E8A0F30A-4B47-4D1F-95E7-854EBD1ED1C2}" destId="{D8DADE2D-267A-45B9-9DF8-299001425DBD}" srcOrd="5" destOrd="0" parTransId="{4F9BF8FC-E15A-4B6B-A538-8A25B27C151E}" sibTransId="{7EB0399E-4B52-40F8-8A66-2996D5EA228E}"/>
    <dgm:cxn modelId="{50B95ED6-2BF1-46C3-9192-9070098FE048}" type="presOf" srcId="{B0A54A96-3CA1-4E7A-98EF-F4D6A46DA867}" destId="{506D4FF2-A862-4117-A989-E9E4C5ECD768}" srcOrd="0" destOrd="0" presId="urn:microsoft.com/office/officeart/2005/8/layout/default"/>
    <dgm:cxn modelId="{2091A820-C6CA-428B-9EA1-277DD3D31137}" type="presOf" srcId="{A8303AA1-C32F-4222-AF0F-59AD9A3799B1}" destId="{FFD0B019-0CA9-40A6-B783-B2AF6BCBF742}" srcOrd="0" destOrd="0" presId="urn:microsoft.com/office/officeart/2005/8/layout/default"/>
    <dgm:cxn modelId="{413801AA-4E92-4FC4-8BAA-2D1613B442EB}" type="presOf" srcId="{D8DADE2D-267A-45B9-9DF8-299001425DBD}" destId="{96FF0F95-7975-4F81-A68B-F31A1146E255}" srcOrd="0" destOrd="0" presId="urn:microsoft.com/office/officeart/2005/8/layout/default"/>
    <dgm:cxn modelId="{ED9C99A0-D5D6-4982-B618-78B246665D05}" type="presOf" srcId="{B8BF5D5B-C8E4-4B51-8C5E-441218DE6F27}" destId="{BFA455D6-93A5-42A0-9415-79666DF7FE2E}" srcOrd="0" destOrd="0" presId="urn:microsoft.com/office/officeart/2005/8/layout/default"/>
    <dgm:cxn modelId="{D21665C0-47BC-423F-9F38-C68E8E2ADAE6}" type="presOf" srcId="{BAFA3A00-90EC-4EEC-B6BE-70C278801C2B}" destId="{11F3B5FA-682D-4943-9B6D-A029BB0F5631}" srcOrd="0" destOrd="0" presId="urn:microsoft.com/office/officeart/2005/8/layout/default"/>
    <dgm:cxn modelId="{237F98FE-6E7B-443C-B053-68D361F2D5F2}" srcId="{E8A0F30A-4B47-4D1F-95E7-854EBD1ED1C2}" destId="{B8BF5D5B-C8E4-4B51-8C5E-441218DE6F27}" srcOrd="3" destOrd="0" parTransId="{9A5D133F-219C-47FB-95CF-73579648A814}" sibTransId="{21A79C69-6E22-4FA8-AA84-3E6B99B2752F}"/>
    <dgm:cxn modelId="{8B4DAC15-6B49-40F1-B2C2-B98711D48C95}" srcId="{E8A0F30A-4B47-4D1F-95E7-854EBD1ED1C2}" destId="{A8303AA1-C32F-4222-AF0F-59AD9A3799B1}" srcOrd="4" destOrd="0" parTransId="{7DE11A80-E539-4209-87C4-41DB3D4F731E}" sibTransId="{01D3A349-68CE-4100-A958-325577089968}"/>
    <dgm:cxn modelId="{7AC202A1-D8A8-429E-8890-AADD940ED907}" type="presParOf" srcId="{3DB49997-1491-4897-BD2E-4800DC9A7A6C}" destId="{5C350E02-3B8A-4F0A-90D0-36457C63BB95}" srcOrd="0" destOrd="0" presId="urn:microsoft.com/office/officeart/2005/8/layout/default"/>
    <dgm:cxn modelId="{E1E26E37-596E-4264-B4D8-D037494EE3F8}" type="presParOf" srcId="{3DB49997-1491-4897-BD2E-4800DC9A7A6C}" destId="{69F344BD-4350-44BE-B2EE-26F6993B8637}" srcOrd="1" destOrd="0" presId="urn:microsoft.com/office/officeart/2005/8/layout/default"/>
    <dgm:cxn modelId="{1A8B3BD6-65FA-4DFC-9BA8-D798B5AB9253}" type="presParOf" srcId="{3DB49997-1491-4897-BD2E-4800DC9A7A6C}" destId="{506D4FF2-A862-4117-A989-E9E4C5ECD768}" srcOrd="2" destOrd="0" presId="urn:microsoft.com/office/officeart/2005/8/layout/default"/>
    <dgm:cxn modelId="{77EEAADA-0644-4C6B-ADA2-089884179F49}" type="presParOf" srcId="{3DB49997-1491-4897-BD2E-4800DC9A7A6C}" destId="{4A09C796-2937-427D-A1BA-FF2D62238015}" srcOrd="3" destOrd="0" presId="urn:microsoft.com/office/officeart/2005/8/layout/default"/>
    <dgm:cxn modelId="{3818A1A0-5FBF-4A4C-9B68-E93DC1A927D1}" type="presParOf" srcId="{3DB49997-1491-4897-BD2E-4800DC9A7A6C}" destId="{11F3B5FA-682D-4943-9B6D-A029BB0F5631}" srcOrd="4" destOrd="0" presId="urn:microsoft.com/office/officeart/2005/8/layout/default"/>
    <dgm:cxn modelId="{B01DB322-0960-4D28-8F10-20DFFCCCB621}" type="presParOf" srcId="{3DB49997-1491-4897-BD2E-4800DC9A7A6C}" destId="{5EB4DC81-82BC-40D5-9E1F-5724B2953828}" srcOrd="5" destOrd="0" presId="urn:microsoft.com/office/officeart/2005/8/layout/default"/>
    <dgm:cxn modelId="{8E68F465-3259-4F5D-A19E-E2E1E6CC18E6}" type="presParOf" srcId="{3DB49997-1491-4897-BD2E-4800DC9A7A6C}" destId="{BFA455D6-93A5-42A0-9415-79666DF7FE2E}" srcOrd="6" destOrd="0" presId="urn:microsoft.com/office/officeart/2005/8/layout/default"/>
    <dgm:cxn modelId="{21FABD5A-361B-4930-8AA1-2343635E5329}" type="presParOf" srcId="{3DB49997-1491-4897-BD2E-4800DC9A7A6C}" destId="{7478A13E-2335-46D5-97F6-61050D3286BE}" srcOrd="7" destOrd="0" presId="urn:microsoft.com/office/officeart/2005/8/layout/default"/>
    <dgm:cxn modelId="{74B8D4CD-D3EE-4BFC-AF05-ABF33F84D5AA}" type="presParOf" srcId="{3DB49997-1491-4897-BD2E-4800DC9A7A6C}" destId="{FFD0B019-0CA9-40A6-B783-B2AF6BCBF742}" srcOrd="8" destOrd="0" presId="urn:microsoft.com/office/officeart/2005/8/layout/default"/>
    <dgm:cxn modelId="{7ED87EF4-633F-4398-A81B-513844E27CB7}" type="presParOf" srcId="{3DB49997-1491-4897-BD2E-4800DC9A7A6C}" destId="{24AB0337-6B11-465C-BC9C-B0500DC16D98}" srcOrd="9" destOrd="0" presId="urn:microsoft.com/office/officeart/2005/8/layout/default"/>
    <dgm:cxn modelId="{FA431582-7F9A-455C-8164-804C8C470B23}" type="presParOf" srcId="{3DB49997-1491-4897-BD2E-4800DC9A7A6C}" destId="{96FF0F95-7975-4F81-A68B-F31A1146E25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0F30A-4B47-4D1F-95E7-854EBD1ED1C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8303AA1-C32F-4222-AF0F-59AD9A3799B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de-DE" sz="1600" i="1" dirty="0">
              <a:solidFill>
                <a:schemeClr val="tx1"/>
              </a:solidFill>
            </a:rPr>
            <a:t>freie Wahl </a:t>
          </a:r>
          <a:br>
            <a:rPr lang="de-DE" sz="1600" i="1" dirty="0">
              <a:solidFill>
                <a:schemeClr val="tx1"/>
              </a:solidFill>
            </a:rPr>
          </a:br>
          <a:r>
            <a:rPr lang="de-DE" sz="1600" dirty="0">
              <a:solidFill>
                <a:schemeClr val="tx1"/>
              </a:solidFill>
            </a:rPr>
            <a:t>unabhängig von der Fächerwahl</a:t>
          </a:r>
        </a:p>
      </dgm:t>
    </dgm:pt>
    <dgm:pt modelId="{7DE11A80-E539-4209-87C4-41DB3D4F731E}" type="parTrans" cxnId="{8B4DAC15-6B49-40F1-B2C2-B98711D48C95}">
      <dgm:prSet/>
      <dgm:spPr/>
      <dgm:t>
        <a:bodyPr/>
        <a:lstStyle/>
        <a:p>
          <a:endParaRPr lang="de-DE"/>
        </a:p>
      </dgm:t>
    </dgm:pt>
    <dgm:pt modelId="{01D3A349-68CE-4100-A958-325577089968}" type="sibTrans" cxnId="{8B4DAC15-6B49-40F1-B2C2-B98711D48C95}">
      <dgm:prSet/>
      <dgm:spPr/>
      <dgm:t>
        <a:bodyPr/>
        <a:lstStyle/>
        <a:p>
          <a:endParaRPr lang="de-DE"/>
        </a:p>
      </dgm:t>
    </dgm:pt>
    <dgm:pt modelId="{BAFA3A00-90EC-4EEC-B6BE-70C278801C2B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de-DE" sz="1600" i="0" dirty="0">
              <a:solidFill>
                <a:schemeClr val="tx1"/>
              </a:solidFill>
            </a:rPr>
            <a:t>fachspezifisches </a:t>
          </a:r>
          <a:r>
            <a:rPr lang="de-DE" sz="1600" i="1" dirty="0">
              <a:solidFill>
                <a:schemeClr val="tx1"/>
              </a:solidFill>
            </a:rPr>
            <a:t>Rahmenthema</a:t>
          </a:r>
        </a:p>
      </dgm:t>
    </dgm:pt>
    <dgm:pt modelId="{D05BE3E3-C4EC-42EC-A180-0152AF157025}" type="parTrans" cxnId="{E2822BEE-4474-4A1E-82EE-4A316CA53A92}">
      <dgm:prSet/>
      <dgm:spPr/>
      <dgm:t>
        <a:bodyPr/>
        <a:lstStyle/>
        <a:p>
          <a:endParaRPr lang="de-DE"/>
        </a:p>
      </dgm:t>
    </dgm:pt>
    <dgm:pt modelId="{01EFCAC8-EFE6-4B24-90BD-B5E5363E7590}" type="sibTrans" cxnId="{E2822BEE-4474-4A1E-82EE-4A316CA53A92}">
      <dgm:prSet/>
      <dgm:spPr/>
      <dgm:t>
        <a:bodyPr/>
        <a:lstStyle/>
        <a:p>
          <a:endParaRPr lang="de-DE"/>
        </a:p>
      </dgm:t>
    </dgm:pt>
    <dgm:pt modelId="{DC6622F3-9833-490B-A47C-0AAFE78EF90A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de-DE" sz="1600" dirty="0">
              <a:solidFill>
                <a:schemeClr val="tx1"/>
              </a:solidFill>
            </a:rPr>
            <a:t>Belegung in </a:t>
          </a:r>
          <a:r>
            <a:rPr lang="de-DE" sz="1600" i="1" dirty="0">
              <a:solidFill>
                <a:schemeClr val="tx1"/>
              </a:solidFill>
            </a:rPr>
            <a:t>drei Kurshalbjahren </a:t>
          </a:r>
          <a:r>
            <a:rPr lang="de-DE" sz="1600" i="0" dirty="0">
              <a:solidFill>
                <a:schemeClr val="tx1"/>
              </a:solidFill>
            </a:rPr>
            <a:t>(12/1-13/1)</a:t>
          </a:r>
          <a:endParaRPr lang="de-DE" sz="1600" dirty="0">
            <a:solidFill>
              <a:schemeClr val="tx1"/>
            </a:solidFill>
          </a:endParaRPr>
        </a:p>
      </dgm:t>
    </dgm:pt>
    <dgm:pt modelId="{D0C5EB3F-E541-4C09-BC9F-34F73149DA34}" type="parTrans" cxnId="{4A580768-50CE-420D-B0B4-11A6F60F4CE3}">
      <dgm:prSet/>
      <dgm:spPr/>
      <dgm:t>
        <a:bodyPr/>
        <a:lstStyle/>
        <a:p>
          <a:endParaRPr lang="de-DE"/>
        </a:p>
      </dgm:t>
    </dgm:pt>
    <dgm:pt modelId="{DDC59161-99B1-4B6E-9306-0182E7701A6C}" type="sibTrans" cxnId="{4A580768-50CE-420D-B0B4-11A6F60F4CE3}">
      <dgm:prSet/>
      <dgm:spPr/>
      <dgm:t>
        <a:bodyPr/>
        <a:lstStyle/>
        <a:p>
          <a:endParaRPr lang="de-DE"/>
        </a:p>
      </dgm:t>
    </dgm:pt>
    <dgm:pt modelId="{32CCF96E-7AE8-4BE8-BBD8-3E66467708D4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de-DE" sz="1600" dirty="0">
              <a:solidFill>
                <a:schemeClr val="tx1"/>
              </a:solidFill>
            </a:rPr>
            <a:t>Zuordnung zu einem </a:t>
          </a:r>
          <a:r>
            <a:rPr lang="de-DE" sz="1600" i="1" dirty="0" err="1">
              <a:solidFill>
                <a:schemeClr val="tx1"/>
              </a:solidFill>
            </a:rPr>
            <a:t>Leitfach</a:t>
          </a:r>
          <a:r>
            <a:rPr lang="de-DE" sz="1600" i="1" dirty="0">
              <a:solidFill>
                <a:schemeClr val="tx1"/>
              </a:solidFill>
            </a:rPr>
            <a:t> </a:t>
          </a:r>
        </a:p>
      </dgm:t>
    </dgm:pt>
    <dgm:pt modelId="{3D04AA2F-9369-49BD-9DCE-E4E36CBB0430}" type="parTrans" cxnId="{E016852C-F04B-4F69-85BE-08427832270D}">
      <dgm:prSet/>
      <dgm:spPr/>
      <dgm:t>
        <a:bodyPr/>
        <a:lstStyle/>
        <a:p>
          <a:endParaRPr lang="de-DE"/>
        </a:p>
      </dgm:t>
    </dgm:pt>
    <dgm:pt modelId="{9F16929A-C773-4460-9E3A-57C42BF70859}" type="sibTrans" cxnId="{E016852C-F04B-4F69-85BE-08427832270D}">
      <dgm:prSet/>
      <dgm:spPr/>
      <dgm:t>
        <a:bodyPr/>
        <a:lstStyle/>
        <a:p>
          <a:endParaRPr lang="de-DE"/>
        </a:p>
      </dgm:t>
    </dgm:pt>
    <dgm:pt modelId="{20260577-9F3C-488F-AB2F-B34C75BFA47D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de-DE" sz="1600" i="1" dirty="0">
              <a:solidFill>
                <a:schemeClr val="tx1"/>
              </a:solidFill>
            </a:rPr>
            <a:t>keine </a:t>
          </a:r>
          <a:r>
            <a:rPr lang="de-DE" sz="1600" dirty="0">
              <a:solidFill>
                <a:schemeClr val="tx1"/>
              </a:solidFill>
            </a:rPr>
            <a:t>Abiturprüfung</a:t>
          </a:r>
        </a:p>
      </dgm:t>
    </dgm:pt>
    <dgm:pt modelId="{CDB7B68A-640C-43E9-9BF4-77C3A91B37B5}" type="parTrans" cxnId="{5AE814F1-C51E-4A9B-A62D-1AF78C3B5243}">
      <dgm:prSet/>
      <dgm:spPr/>
      <dgm:t>
        <a:bodyPr/>
        <a:lstStyle/>
        <a:p>
          <a:endParaRPr lang="de-DE"/>
        </a:p>
      </dgm:t>
    </dgm:pt>
    <dgm:pt modelId="{45198F96-D9CF-4053-BB76-AE3BA0848D8F}" type="sibTrans" cxnId="{5AE814F1-C51E-4A9B-A62D-1AF78C3B5243}">
      <dgm:prSet/>
      <dgm:spPr/>
      <dgm:t>
        <a:bodyPr/>
        <a:lstStyle/>
        <a:p>
          <a:endParaRPr lang="de-DE"/>
        </a:p>
      </dgm:t>
    </dgm:pt>
    <dgm:pt modelId="{69970EAA-236F-4AB2-B313-5DA4C5E7AC7E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de-DE" sz="1600" i="1">
              <a:solidFill>
                <a:schemeClr val="tx1"/>
              </a:solidFill>
            </a:rPr>
            <a:t>zweistündiges</a:t>
          </a:r>
          <a:r>
            <a:rPr lang="de-DE" sz="1600">
              <a:solidFill>
                <a:schemeClr val="tx1"/>
              </a:solidFill>
            </a:rPr>
            <a:t> </a:t>
          </a:r>
          <a:r>
            <a:rPr lang="de-DE" sz="1600" dirty="0">
              <a:solidFill>
                <a:schemeClr val="tx1"/>
              </a:solidFill>
            </a:rPr>
            <a:t>Seminar, ggf. auch Blockveranstaltungen</a:t>
          </a:r>
        </a:p>
      </dgm:t>
    </dgm:pt>
    <dgm:pt modelId="{CEA8C025-FC8C-40AD-B0C2-6DFA6EBC1783}" type="parTrans" cxnId="{DD430295-8979-409F-9DDA-64D5A4435964}">
      <dgm:prSet/>
      <dgm:spPr/>
      <dgm:t>
        <a:bodyPr/>
        <a:lstStyle/>
        <a:p>
          <a:endParaRPr lang="de-DE"/>
        </a:p>
      </dgm:t>
    </dgm:pt>
    <dgm:pt modelId="{39C6372F-0EF9-4BAE-B4C5-1B2B96ED27F9}" type="sibTrans" cxnId="{DD430295-8979-409F-9DDA-64D5A4435964}">
      <dgm:prSet/>
      <dgm:spPr/>
      <dgm:t>
        <a:bodyPr/>
        <a:lstStyle/>
        <a:p>
          <a:endParaRPr lang="de-DE"/>
        </a:p>
      </dgm:t>
    </dgm:pt>
    <dgm:pt modelId="{3DB49997-1491-4897-BD2E-4800DC9A7A6C}" type="pres">
      <dgm:prSet presAssocID="{E8A0F30A-4B47-4D1F-95E7-854EBD1ED1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CC0D953-7BF2-47D1-930B-D5822AD209E5}" type="pres">
      <dgm:prSet presAssocID="{32CCF96E-7AE8-4BE8-BBD8-3E66467708D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C35BC1C-773F-426D-91ED-5B826A1BB232}" type="pres">
      <dgm:prSet presAssocID="{9F16929A-C773-4460-9E3A-57C42BF70859}" presName="sibTrans" presStyleCnt="0"/>
      <dgm:spPr/>
    </dgm:pt>
    <dgm:pt modelId="{11F3B5FA-682D-4943-9B6D-A029BB0F5631}" type="pres">
      <dgm:prSet presAssocID="{BAFA3A00-90EC-4EEC-B6BE-70C278801C2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EB4DC81-82BC-40D5-9E1F-5724B2953828}" type="pres">
      <dgm:prSet presAssocID="{01EFCAC8-EFE6-4B24-90BD-B5E5363E7590}" presName="sibTrans" presStyleCnt="0"/>
      <dgm:spPr/>
    </dgm:pt>
    <dgm:pt modelId="{D39C5C69-8C5B-47D5-9DF4-D252C1664CF6}" type="pres">
      <dgm:prSet presAssocID="{DC6622F3-9833-490B-A47C-0AAFE78EF90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254F6E6-8A2F-4BF0-88D8-7EDEB76E4AD8}" type="pres">
      <dgm:prSet presAssocID="{DDC59161-99B1-4B6E-9306-0182E7701A6C}" presName="sibTrans" presStyleCnt="0"/>
      <dgm:spPr/>
    </dgm:pt>
    <dgm:pt modelId="{23095906-6762-420F-A37E-E8D523254B89}" type="pres">
      <dgm:prSet presAssocID="{20260577-9F3C-488F-AB2F-B34C75BFA47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B4C6316-3455-4A09-97CF-196E9CC8E55D}" type="pres">
      <dgm:prSet presAssocID="{45198F96-D9CF-4053-BB76-AE3BA0848D8F}" presName="sibTrans" presStyleCnt="0"/>
      <dgm:spPr/>
    </dgm:pt>
    <dgm:pt modelId="{0E8BD0EA-DA53-4AA4-BD9F-431F3E24A3E3}" type="pres">
      <dgm:prSet presAssocID="{69970EAA-236F-4AB2-B313-5DA4C5E7AC7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6575546-E1AA-4A09-992E-57387717AB08}" type="pres">
      <dgm:prSet presAssocID="{39C6372F-0EF9-4BAE-B4C5-1B2B96ED27F9}" presName="sibTrans" presStyleCnt="0"/>
      <dgm:spPr/>
    </dgm:pt>
    <dgm:pt modelId="{FFD0B019-0CA9-40A6-B783-B2AF6BCBF742}" type="pres">
      <dgm:prSet presAssocID="{A8303AA1-C32F-4222-AF0F-59AD9A3799B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278EB7A-504B-4F9D-A603-6281E4A32393}" type="presOf" srcId="{E8A0F30A-4B47-4D1F-95E7-854EBD1ED1C2}" destId="{3DB49997-1491-4897-BD2E-4800DC9A7A6C}" srcOrd="0" destOrd="0" presId="urn:microsoft.com/office/officeart/2005/8/layout/default"/>
    <dgm:cxn modelId="{D21665C0-47BC-423F-9F38-C68E8E2ADAE6}" type="presOf" srcId="{BAFA3A00-90EC-4EEC-B6BE-70C278801C2B}" destId="{11F3B5FA-682D-4943-9B6D-A029BB0F5631}" srcOrd="0" destOrd="0" presId="urn:microsoft.com/office/officeart/2005/8/layout/default"/>
    <dgm:cxn modelId="{E016852C-F04B-4F69-85BE-08427832270D}" srcId="{E8A0F30A-4B47-4D1F-95E7-854EBD1ED1C2}" destId="{32CCF96E-7AE8-4BE8-BBD8-3E66467708D4}" srcOrd="0" destOrd="0" parTransId="{3D04AA2F-9369-49BD-9DCE-E4E36CBB0430}" sibTransId="{9F16929A-C773-4460-9E3A-57C42BF70859}"/>
    <dgm:cxn modelId="{2091A820-C6CA-428B-9EA1-277DD3D31137}" type="presOf" srcId="{A8303AA1-C32F-4222-AF0F-59AD9A3799B1}" destId="{FFD0B019-0CA9-40A6-B783-B2AF6BCBF742}" srcOrd="0" destOrd="0" presId="urn:microsoft.com/office/officeart/2005/8/layout/default"/>
    <dgm:cxn modelId="{75120F4C-3868-4638-AB4C-31D7E0CA01F2}" type="presOf" srcId="{20260577-9F3C-488F-AB2F-B34C75BFA47D}" destId="{23095906-6762-420F-A37E-E8D523254B89}" srcOrd="0" destOrd="0" presId="urn:microsoft.com/office/officeart/2005/8/layout/default"/>
    <dgm:cxn modelId="{4A580768-50CE-420D-B0B4-11A6F60F4CE3}" srcId="{E8A0F30A-4B47-4D1F-95E7-854EBD1ED1C2}" destId="{DC6622F3-9833-490B-A47C-0AAFE78EF90A}" srcOrd="2" destOrd="0" parTransId="{D0C5EB3F-E541-4C09-BC9F-34F73149DA34}" sibTransId="{DDC59161-99B1-4B6E-9306-0182E7701A6C}"/>
    <dgm:cxn modelId="{8B4DAC15-6B49-40F1-B2C2-B98711D48C95}" srcId="{E8A0F30A-4B47-4D1F-95E7-854EBD1ED1C2}" destId="{A8303AA1-C32F-4222-AF0F-59AD9A3799B1}" srcOrd="5" destOrd="0" parTransId="{7DE11A80-E539-4209-87C4-41DB3D4F731E}" sibTransId="{01D3A349-68CE-4100-A958-325577089968}"/>
    <dgm:cxn modelId="{7B740E97-C120-46AC-82B8-413931679DE2}" type="presOf" srcId="{32CCF96E-7AE8-4BE8-BBD8-3E66467708D4}" destId="{ECC0D953-7BF2-47D1-930B-D5822AD209E5}" srcOrd="0" destOrd="0" presId="urn:microsoft.com/office/officeart/2005/8/layout/default"/>
    <dgm:cxn modelId="{E2822BEE-4474-4A1E-82EE-4A316CA53A92}" srcId="{E8A0F30A-4B47-4D1F-95E7-854EBD1ED1C2}" destId="{BAFA3A00-90EC-4EEC-B6BE-70C278801C2B}" srcOrd="1" destOrd="0" parTransId="{D05BE3E3-C4EC-42EC-A180-0152AF157025}" sibTransId="{01EFCAC8-EFE6-4B24-90BD-B5E5363E7590}"/>
    <dgm:cxn modelId="{8110EEB1-3616-4572-AE37-619B1609854A}" type="presOf" srcId="{69970EAA-236F-4AB2-B313-5DA4C5E7AC7E}" destId="{0E8BD0EA-DA53-4AA4-BD9F-431F3E24A3E3}" srcOrd="0" destOrd="0" presId="urn:microsoft.com/office/officeart/2005/8/layout/default"/>
    <dgm:cxn modelId="{23A5804B-A66F-4B02-B77B-5229CF20BCE3}" type="presOf" srcId="{DC6622F3-9833-490B-A47C-0AAFE78EF90A}" destId="{D39C5C69-8C5B-47D5-9DF4-D252C1664CF6}" srcOrd="0" destOrd="0" presId="urn:microsoft.com/office/officeart/2005/8/layout/default"/>
    <dgm:cxn modelId="{5AE814F1-C51E-4A9B-A62D-1AF78C3B5243}" srcId="{E8A0F30A-4B47-4D1F-95E7-854EBD1ED1C2}" destId="{20260577-9F3C-488F-AB2F-B34C75BFA47D}" srcOrd="3" destOrd="0" parTransId="{CDB7B68A-640C-43E9-9BF4-77C3A91B37B5}" sibTransId="{45198F96-D9CF-4053-BB76-AE3BA0848D8F}"/>
    <dgm:cxn modelId="{DD430295-8979-409F-9DDA-64D5A4435964}" srcId="{E8A0F30A-4B47-4D1F-95E7-854EBD1ED1C2}" destId="{69970EAA-236F-4AB2-B313-5DA4C5E7AC7E}" srcOrd="4" destOrd="0" parTransId="{CEA8C025-FC8C-40AD-B0C2-6DFA6EBC1783}" sibTransId="{39C6372F-0EF9-4BAE-B4C5-1B2B96ED27F9}"/>
    <dgm:cxn modelId="{D9479100-15D1-4986-AF7F-B795BA5A1948}" type="presParOf" srcId="{3DB49997-1491-4897-BD2E-4800DC9A7A6C}" destId="{ECC0D953-7BF2-47D1-930B-D5822AD209E5}" srcOrd="0" destOrd="0" presId="urn:microsoft.com/office/officeart/2005/8/layout/default"/>
    <dgm:cxn modelId="{96C50AAD-3478-4B86-A2CC-780ECD69E152}" type="presParOf" srcId="{3DB49997-1491-4897-BD2E-4800DC9A7A6C}" destId="{DC35BC1C-773F-426D-91ED-5B826A1BB232}" srcOrd="1" destOrd="0" presId="urn:microsoft.com/office/officeart/2005/8/layout/default"/>
    <dgm:cxn modelId="{3818A1A0-5FBF-4A4C-9B68-E93DC1A927D1}" type="presParOf" srcId="{3DB49997-1491-4897-BD2E-4800DC9A7A6C}" destId="{11F3B5FA-682D-4943-9B6D-A029BB0F5631}" srcOrd="2" destOrd="0" presId="urn:microsoft.com/office/officeart/2005/8/layout/default"/>
    <dgm:cxn modelId="{B01DB322-0960-4D28-8F10-20DFFCCCB621}" type="presParOf" srcId="{3DB49997-1491-4897-BD2E-4800DC9A7A6C}" destId="{5EB4DC81-82BC-40D5-9E1F-5724B2953828}" srcOrd="3" destOrd="0" presId="urn:microsoft.com/office/officeart/2005/8/layout/default"/>
    <dgm:cxn modelId="{F0970238-1C90-4E54-BEC0-2BCD97FC9CB4}" type="presParOf" srcId="{3DB49997-1491-4897-BD2E-4800DC9A7A6C}" destId="{D39C5C69-8C5B-47D5-9DF4-D252C1664CF6}" srcOrd="4" destOrd="0" presId="urn:microsoft.com/office/officeart/2005/8/layout/default"/>
    <dgm:cxn modelId="{62DB87AC-6A33-4364-8545-6E49DCEFEE7A}" type="presParOf" srcId="{3DB49997-1491-4897-BD2E-4800DC9A7A6C}" destId="{9254F6E6-8A2F-4BF0-88D8-7EDEB76E4AD8}" srcOrd="5" destOrd="0" presId="urn:microsoft.com/office/officeart/2005/8/layout/default"/>
    <dgm:cxn modelId="{E2AF4F2D-1C36-4EFD-94A9-E88A5692E472}" type="presParOf" srcId="{3DB49997-1491-4897-BD2E-4800DC9A7A6C}" destId="{23095906-6762-420F-A37E-E8D523254B89}" srcOrd="6" destOrd="0" presId="urn:microsoft.com/office/officeart/2005/8/layout/default"/>
    <dgm:cxn modelId="{053CB13D-F2EF-405C-844B-2C17BD474FE3}" type="presParOf" srcId="{3DB49997-1491-4897-BD2E-4800DC9A7A6C}" destId="{CB4C6316-3455-4A09-97CF-196E9CC8E55D}" srcOrd="7" destOrd="0" presId="urn:microsoft.com/office/officeart/2005/8/layout/default"/>
    <dgm:cxn modelId="{C5C7594F-15F5-4D35-A41F-EF74ADAAF1B3}" type="presParOf" srcId="{3DB49997-1491-4897-BD2E-4800DC9A7A6C}" destId="{0E8BD0EA-DA53-4AA4-BD9F-431F3E24A3E3}" srcOrd="8" destOrd="0" presId="urn:microsoft.com/office/officeart/2005/8/layout/default"/>
    <dgm:cxn modelId="{41D8D1F4-D0F5-418B-BDF0-C0992CEE37B3}" type="presParOf" srcId="{3DB49997-1491-4897-BD2E-4800DC9A7A6C}" destId="{26575546-E1AA-4A09-992E-57387717AB08}" srcOrd="9" destOrd="0" presId="urn:microsoft.com/office/officeart/2005/8/layout/default"/>
    <dgm:cxn modelId="{74B8D4CD-D3EE-4BFC-AF05-ABF33F84D5AA}" type="presParOf" srcId="{3DB49997-1491-4897-BD2E-4800DC9A7A6C}" destId="{FFD0B019-0CA9-40A6-B783-B2AF6BCBF74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A0F30A-4B47-4D1F-95E7-854EBD1ED1C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AFA3A00-90EC-4EEC-B6BE-70C278801C2B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de-DE" sz="1600" i="0" dirty="0">
              <a:solidFill>
                <a:schemeClr val="tx1"/>
              </a:solidFill>
            </a:rPr>
            <a:t>zusätzliche </a:t>
          </a:r>
          <a:r>
            <a:rPr lang="de-DE" sz="1600" i="1" dirty="0">
              <a:solidFill>
                <a:schemeClr val="tx1"/>
              </a:solidFill>
            </a:rPr>
            <a:t>Vertiefung</a:t>
          </a:r>
          <a:r>
            <a:rPr lang="de-DE" sz="1600" i="0" dirty="0">
              <a:solidFill>
                <a:schemeClr val="tx1"/>
              </a:solidFill>
            </a:rPr>
            <a:t> in Deutsch oder Mathematik </a:t>
          </a:r>
          <a:br>
            <a:rPr lang="de-DE" sz="1600" i="0" dirty="0">
              <a:solidFill>
                <a:schemeClr val="tx1"/>
              </a:solidFill>
            </a:rPr>
          </a:br>
          <a:r>
            <a:rPr lang="de-DE" sz="1600" i="0" dirty="0">
              <a:solidFill>
                <a:schemeClr val="tx1"/>
              </a:solidFill>
            </a:rPr>
            <a:t>(da nicht als </a:t>
          </a:r>
          <a:r>
            <a:rPr lang="de-DE" sz="1600" i="0" dirty="0" err="1">
              <a:solidFill>
                <a:schemeClr val="tx1"/>
              </a:solidFill>
            </a:rPr>
            <a:t>LF</a:t>
          </a:r>
          <a:r>
            <a:rPr lang="de-DE" sz="1600" i="0" dirty="0">
              <a:solidFill>
                <a:schemeClr val="tx1"/>
              </a:solidFill>
            </a:rPr>
            <a:t> wählbar)</a:t>
          </a:r>
          <a:endParaRPr lang="de-DE" sz="1600" i="1" dirty="0">
            <a:solidFill>
              <a:schemeClr val="tx1"/>
            </a:solidFill>
          </a:endParaRPr>
        </a:p>
      </dgm:t>
    </dgm:pt>
    <dgm:pt modelId="{D05BE3E3-C4EC-42EC-A180-0152AF157025}" type="parTrans" cxnId="{E2822BEE-4474-4A1E-82EE-4A316CA53A92}">
      <dgm:prSet/>
      <dgm:spPr/>
      <dgm:t>
        <a:bodyPr/>
        <a:lstStyle/>
        <a:p>
          <a:endParaRPr lang="de-DE"/>
        </a:p>
      </dgm:t>
    </dgm:pt>
    <dgm:pt modelId="{01EFCAC8-EFE6-4B24-90BD-B5E5363E7590}" type="sibTrans" cxnId="{E2822BEE-4474-4A1E-82EE-4A316CA53A92}">
      <dgm:prSet/>
      <dgm:spPr/>
      <dgm:t>
        <a:bodyPr/>
        <a:lstStyle/>
        <a:p>
          <a:endParaRPr lang="de-DE"/>
        </a:p>
      </dgm:t>
    </dgm:pt>
    <dgm:pt modelId="{DC6622F3-9833-490B-A47C-0AAFE78EF90A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600" dirty="0">
              <a:solidFill>
                <a:schemeClr val="tx1"/>
              </a:solidFill>
            </a:rPr>
            <a:t>für interessierte und leistungsstärkere Schülerinnen und Schüler</a:t>
          </a:r>
          <a:endParaRPr lang="de-DE" sz="1600" i="1" dirty="0">
            <a:solidFill>
              <a:schemeClr val="tx1"/>
            </a:solidFill>
          </a:endParaRPr>
        </a:p>
      </dgm:t>
    </dgm:pt>
    <dgm:pt modelId="{D0C5EB3F-E541-4C09-BC9F-34F73149DA34}" type="parTrans" cxnId="{4A580768-50CE-420D-B0B4-11A6F60F4CE3}">
      <dgm:prSet/>
      <dgm:spPr/>
      <dgm:t>
        <a:bodyPr/>
        <a:lstStyle/>
        <a:p>
          <a:endParaRPr lang="de-DE"/>
        </a:p>
      </dgm:t>
    </dgm:pt>
    <dgm:pt modelId="{DDC59161-99B1-4B6E-9306-0182E7701A6C}" type="sibTrans" cxnId="{4A580768-50CE-420D-B0B4-11A6F60F4CE3}">
      <dgm:prSet/>
      <dgm:spPr/>
      <dgm:t>
        <a:bodyPr/>
        <a:lstStyle/>
        <a:p>
          <a:endParaRPr lang="de-DE"/>
        </a:p>
      </dgm:t>
    </dgm:pt>
    <dgm:pt modelId="{32CCF96E-7AE8-4BE8-BBD8-3E66467708D4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de-DE" sz="1600" dirty="0">
              <a:solidFill>
                <a:schemeClr val="tx1"/>
              </a:solidFill>
            </a:rPr>
            <a:t>eigenständiger </a:t>
          </a:r>
          <a:br>
            <a:rPr lang="de-DE" sz="1600" dirty="0">
              <a:solidFill>
                <a:schemeClr val="tx1"/>
              </a:solidFill>
            </a:rPr>
          </a:br>
          <a:r>
            <a:rPr lang="de-DE" sz="1600" i="1" dirty="0">
              <a:solidFill>
                <a:schemeClr val="tx1"/>
              </a:solidFill>
            </a:rPr>
            <a:t>zweistündiger</a:t>
          </a:r>
          <a:r>
            <a:rPr lang="de-DE" sz="1600" dirty="0">
              <a:solidFill>
                <a:schemeClr val="tx1"/>
              </a:solidFill>
            </a:rPr>
            <a:t> Kurs</a:t>
          </a:r>
          <a:endParaRPr lang="de-DE" sz="1600" i="1" dirty="0">
            <a:solidFill>
              <a:schemeClr val="tx1"/>
            </a:solidFill>
          </a:endParaRPr>
        </a:p>
      </dgm:t>
    </dgm:pt>
    <dgm:pt modelId="{3D04AA2F-9369-49BD-9DCE-E4E36CBB0430}" type="parTrans" cxnId="{E016852C-F04B-4F69-85BE-08427832270D}">
      <dgm:prSet/>
      <dgm:spPr/>
      <dgm:t>
        <a:bodyPr/>
        <a:lstStyle/>
        <a:p>
          <a:endParaRPr lang="de-DE"/>
        </a:p>
      </dgm:t>
    </dgm:pt>
    <dgm:pt modelId="{9F16929A-C773-4460-9E3A-57C42BF70859}" type="sibTrans" cxnId="{E016852C-F04B-4F69-85BE-08427832270D}">
      <dgm:prSet/>
      <dgm:spPr/>
      <dgm:t>
        <a:bodyPr/>
        <a:lstStyle/>
        <a:p>
          <a:endParaRPr lang="de-DE"/>
        </a:p>
      </dgm:t>
    </dgm:pt>
    <dgm:pt modelId="{69970EAA-236F-4AB2-B313-5DA4C5E7AC7E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de-DE" sz="1600" i="1" dirty="0">
              <a:solidFill>
                <a:schemeClr val="tx1"/>
              </a:solidFill>
            </a:rPr>
            <a:t>Entlastung </a:t>
          </a:r>
          <a:r>
            <a:rPr lang="de-DE" sz="1600" i="0" dirty="0">
              <a:solidFill>
                <a:schemeClr val="tx1"/>
              </a:solidFill>
            </a:rPr>
            <a:t>in </a:t>
          </a:r>
          <a:r>
            <a:rPr lang="de-DE" sz="1600" i="0" dirty="0" err="1">
              <a:solidFill>
                <a:schemeClr val="tx1"/>
              </a:solidFill>
            </a:rPr>
            <a:t>Q13</a:t>
          </a:r>
          <a:r>
            <a:rPr lang="de-DE" sz="1600" i="0" dirty="0">
              <a:solidFill>
                <a:schemeClr val="tx1"/>
              </a:solidFill>
            </a:rPr>
            <a:t> (bei </a:t>
          </a:r>
          <a:r>
            <a:rPr lang="de-DE" sz="1600" i="0" dirty="0" err="1">
              <a:solidFill>
                <a:schemeClr val="tx1"/>
              </a:solidFill>
            </a:rPr>
            <a:t>VK</a:t>
          </a:r>
          <a:r>
            <a:rPr lang="de-DE" sz="1600" i="0" dirty="0">
              <a:solidFill>
                <a:schemeClr val="tx1"/>
              </a:solidFill>
            </a:rPr>
            <a:t> D kann </a:t>
          </a:r>
          <a:r>
            <a:rPr lang="de-DE" sz="1600" i="0" dirty="0" err="1">
              <a:solidFill>
                <a:schemeClr val="tx1"/>
              </a:solidFill>
            </a:rPr>
            <a:t>FS2</a:t>
          </a:r>
          <a:r>
            <a:rPr lang="de-DE" sz="1600" i="0" dirty="0">
              <a:solidFill>
                <a:schemeClr val="tx1"/>
              </a:solidFill>
            </a:rPr>
            <a:t>, bei </a:t>
          </a:r>
          <a:r>
            <a:rPr lang="de-DE" sz="1600" i="0" dirty="0" err="1">
              <a:solidFill>
                <a:schemeClr val="tx1"/>
              </a:solidFill>
            </a:rPr>
            <a:t>VK</a:t>
          </a:r>
          <a:r>
            <a:rPr lang="de-DE" sz="1600" i="0" dirty="0">
              <a:solidFill>
                <a:schemeClr val="tx1"/>
              </a:solidFill>
            </a:rPr>
            <a:t> M kann </a:t>
          </a:r>
          <a:r>
            <a:rPr lang="de-DE" sz="1600" i="0" dirty="0" err="1">
              <a:solidFill>
                <a:schemeClr val="tx1"/>
              </a:solidFill>
            </a:rPr>
            <a:t>NW2</a:t>
          </a:r>
          <a:r>
            <a:rPr lang="de-DE" sz="1600" i="0" dirty="0">
              <a:solidFill>
                <a:schemeClr val="tx1"/>
              </a:solidFill>
            </a:rPr>
            <a:t>/</a:t>
          </a:r>
          <a:r>
            <a:rPr lang="de-DE" sz="1600" i="0" dirty="0" err="1">
              <a:solidFill>
                <a:schemeClr val="tx1"/>
              </a:solidFill>
            </a:rPr>
            <a:t>Inf</a:t>
          </a:r>
          <a:r>
            <a:rPr lang="de-DE" sz="1600" i="0" dirty="0">
              <a:solidFill>
                <a:schemeClr val="tx1"/>
              </a:solidFill>
            </a:rPr>
            <a:t>/</a:t>
          </a:r>
          <a:r>
            <a:rPr lang="de-DE" sz="1600" i="0" dirty="0" err="1">
              <a:solidFill>
                <a:schemeClr val="tx1"/>
              </a:solidFill>
            </a:rPr>
            <a:t>Inf</a:t>
          </a:r>
          <a:r>
            <a:rPr lang="de-DE" sz="1600" i="0" dirty="0">
              <a:solidFill>
                <a:schemeClr val="tx1"/>
              </a:solidFill>
            </a:rPr>
            <a:t>(spät) entfallen)</a:t>
          </a:r>
        </a:p>
      </dgm:t>
    </dgm:pt>
    <dgm:pt modelId="{CEA8C025-FC8C-40AD-B0C2-6DFA6EBC1783}" type="parTrans" cxnId="{DD430295-8979-409F-9DDA-64D5A4435964}">
      <dgm:prSet/>
      <dgm:spPr/>
      <dgm:t>
        <a:bodyPr/>
        <a:lstStyle/>
        <a:p>
          <a:endParaRPr lang="de-DE"/>
        </a:p>
      </dgm:t>
    </dgm:pt>
    <dgm:pt modelId="{39C6372F-0EF9-4BAE-B4C5-1B2B96ED27F9}" type="sibTrans" cxnId="{DD430295-8979-409F-9DDA-64D5A4435964}">
      <dgm:prSet/>
      <dgm:spPr/>
      <dgm:t>
        <a:bodyPr/>
        <a:lstStyle/>
        <a:p>
          <a:endParaRPr lang="de-DE"/>
        </a:p>
      </dgm:t>
    </dgm:pt>
    <dgm:pt modelId="{6B0ACFB2-BC42-47A2-B575-2F5CF79B920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de-DE" sz="1600" dirty="0">
              <a:solidFill>
                <a:schemeClr val="tx1"/>
              </a:solidFill>
            </a:rPr>
            <a:t>nur in </a:t>
          </a:r>
          <a:r>
            <a:rPr lang="de-DE" sz="1600" dirty="0" err="1">
              <a:solidFill>
                <a:schemeClr val="tx1"/>
              </a:solidFill>
            </a:rPr>
            <a:t>Q12</a:t>
          </a:r>
          <a:r>
            <a:rPr lang="de-DE" sz="1600" dirty="0">
              <a:solidFill>
                <a:schemeClr val="tx1"/>
              </a:solidFill>
            </a:rPr>
            <a:t> und </a:t>
          </a:r>
          <a:r>
            <a:rPr lang="de-DE" sz="1600" i="1" dirty="0">
              <a:solidFill>
                <a:schemeClr val="tx1"/>
              </a:solidFill>
            </a:rPr>
            <a:t>unabhängig von</a:t>
          </a:r>
          <a:r>
            <a:rPr lang="de-DE" sz="1600" i="0" dirty="0">
              <a:solidFill>
                <a:schemeClr val="tx1"/>
              </a:solidFill>
            </a:rPr>
            <a:t> Leistungsfach und </a:t>
          </a:r>
          <a:br>
            <a:rPr lang="de-DE" sz="1600" i="0" dirty="0">
              <a:solidFill>
                <a:schemeClr val="tx1"/>
              </a:solidFill>
            </a:rPr>
          </a:br>
          <a:r>
            <a:rPr lang="de-DE" sz="1600" i="0" dirty="0">
              <a:solidFill>
                <a:schemeClr val="tx1"/>
              </a:solidFill>
            </a:rPr>
            <a:t>W-Seminar</a:t>
          </a:r>
          <a:endParaRPr lang="de-DE" sz="1600" dirty="0">
            <a:solidFill>
              <a:schemeClr val="tx1"/>
            </a:solidFill>
          </a:endParaRPr>
        </a:p>
      </dgm:t>
    </dgm:pt>
    <dgm:pt modelId="{1BE21A46-1986-46A9-9709-73B01448D048}" type="parTrans" cxnId="{E6369E91-FC62-4CD8-A7BB-99DAF46C12DA}">
      <dgm:prSet/>
      <dgm:spPr/>
      <dgm:t>
        <a:bodyPr/>
        <a:lstStyle/>
        <a:p>
          <a:endParaRPr lang="de-DE"/>
        </a:p>
      </dgm:t>
    </dgm:pt>
    <dgm:pt modelId="{77F238A5-6AA8-4EBE-84DD-2AA7912729DB}" type="sibTrans" cxnId="{E6369E91-FC62-4CD8-A7BB-99DAF46C12DA}">
      <dgm:prSet/>
      <dgm:spPr/>
      <dgm:t>
        <a:bodyPr/>
        <a:lstStyle/>
        <a:p>
          <a:endParaRPr lang="de-DE"/>
        </a:p>
      </dgm:t>
    </dgm:pt>
    <dgm:pt modelId="{C2C2DD75-D160-44EC-908C-736BAD5991CB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de-DE" sz="1600" i="1" dirty="0">
              <a:solidFill>
                <a:schemeClr val="tx1"/>
              </a:solidFill>
            </a:rPr>
            <a:t>keine </a:t>
          </a:r>
          <a:br>
            <a:rPr lang="de-DE" sz="1600" i="1" dirty="0">
              <a:solidFill>
                <a:schemeClr val="tx1"/>
              </a:solidFill>
            </a:rPr>
          </a:br>
          <a:r>
            <a:rPr lang="de-DE" sz="1600" i="0" dirty="0">
              <a:solidFill>
                <a:schemeClr val="tx1"/>
              </a:solidFill>
            </a:rPr>
            <a:t>Abiturvorbereitung</a:t>
          </a:r>
        </a:p>
      </dgm:t>
    </dgm:pt>
    <dgm:pt modelId="{E7342D45-429C-4ED7-8FA9-2777E83A3523}" type="parTrans" cxnId="{5E124C65-993D-46A7-A609-09320AF42D12}">
      <dgm:prSet/>
      <dgm:spPr/>
      <dgm:t>
        <a:bodyPr/>
        <a:lstStyle/>
        <a:p>
          <a:endParaRPr lang="de-DE"/>
        </a:p>
      </dgm:t>
    </dgm:pt>
    <dgm:pt modelId="{FF1B30AA-85AB-440B-B151-E5017E90204D}" type="sibTrans" cxnId="{5E124C65-993D-46A7-A609-09320AF42D12}">
      <dgm:prSet/>
      <dgm:spPr/>
      <dgm:t>
        <a:bodyPr/>
        <a:lstStyle/>
        <a:p>
          <a:endParaRPr lang="de-DE"/>
        </a:p>
      </dgm:t>
    </dgm:pt>
    <dgm:pt modelId="{3DB49997-1491-4897-BD2E-4800DC9A7A6C}" type="pres">
      <dgm:prSet presAssocID="{E8A0F30A-4B47-4D1F-95E7-854EBD1ED1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CC0D953-7BF2-47D1-930B-D5822AD209E5}" type="pres">
      <dgm:prSet presAssocID="{32CCF96E-7AE8-4BE8-BBD8-3E66467708D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C35BC1C-773F-426D-91ED-5B826A1BB232}" type="pres">
      <dgm:prSet presAssocID="{9F16929A-C773-4460-9E3A-57C42BF70859}" presName="sibTrans" presStyleCnt="0"/>
      <dgm:spPr/>
    </dgm:pt>
    <dgm:pt modelId="{11F3B5FA-682D-4943-9B6D-A029BB0F5631}" type="pres">
      <dgm:prSet presAssocID="{BAFA3A00-90EC-4EEC-B6BE-70C278801C2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EB4DC81-82BC-40D5-9E1F-5724B2953828}" type="pres">
      <dgm:prSet presAssocID="{01EFCAC8-EFE6-4B24-90BD-B5E5363E7590}" presName="sibTrans" presStyleCnt="0"/>
      <dgm:spPr/>
    </dgm:pt>
    <dgm:pt modelId="{D39C5C69-8C5B-47D5-9DF4-D252C1664CF6}" type="pres">
      <dgm:prSet presAssocID="{DC6622F3-9833-490B-A47C-0AAFE78EF90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254F6E6-8A2F-4BF0-88D8-7EDEB76E4AD8}" type="pres">
      <dgm:prSet presAssocID="{DDC59161-99B1-4B6E-9306-0182E7701A6C}" presName="sibTrans" presStyleCnt="0"/>
      <dgm:spPr/>
    </dgm:pt>
    <dgm:pt modelId="{4BE867F1-25EC-41FD-BEB7-CBB4B1A1A9ED}" type="pres">
      <dgm:prSet presAssocID="{6B0ACFB2-BC42-47A2-B575-2F5CF79B920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1E8DDBA-EF62-448E-834E-6C73EE660B56}" type="pres">
      <dgm:prSet presAssocID="{77F238A5-6AA8-4EBE-84DD-2AA7912729DB}" presName="sibTrans" presStyleCnt="0"/>
      <dgm:spPr/>
    </dgm:pt>
    <dgm:pt modelId="{0E8BD0EA-DA53-4AA4-BD9F-431F3E24A3E3}" type="pres">
      <dgm:prSet presAssocID="{69970EAA-236F-4AB2-B313-5DA4C5E7AC7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6575546-E1AA-4A09-992E-57387717AB08}" type="pres">
      <dgm:prSet presAssocID="{39C6372F-0EF9-4BAE-B4C5-1B2B96ED27F9}" presName="sibTrans" presStyleCnt="0"/>
      <dgm:spPr/>
    </dgm:pt>
    <dgm:pt modelId="{22509879-E098-46B9-A757-ED703741FD2D}" type="pres">
      <dgm:prSet presAssocID="{C2C2DD75-D160-44EC-908C-736BAD5991C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E124C65-993D-46A7-A609-09320AF42D12}" srcId="{E8A0F30A-4B47-4D1F-95E7-854EBD1ED1C2}" destId="{C2C2DD75-D160-44EC-908C-736BAD5991CB}" srcOrd="5" destOrd="0" parTransId="{E7342D45-429C-4ED7-8FA9-2777E83A3523}" sibTransId="{FF1B30AA-85AB-440B-B151-E5017E90204D}"/>
    <dgm:cxn modelId="{E278EB7A-504B-4F9D-A603-6281E4A32393}" type="presOf" srcId="{E8A0F30A-4B47-4D1F-95E7-854EBD1ED1C2}" destId="{3DB49997-1491-4897-BD2E-4800DC9A7A6C}" srcOrd="0" destOrd="0" presId="urn:microsoft.com/office/officeart/2005/8/layout/default"/>
    <dgm:cxn modelId="{E016852C-F04B-4F69-85BE-08427832270D}" srcId="{E8A0F30A-4B47-4D1F-95E7-854EBD1ED1C2}" destId="{32CCF96E-7AE8-4BE8-BBD8-3E66467708D4}" srcOrd="0" destOrd="0" parTransId="{3D04AA2F-9369-49BD-9DCE-E4E36CBB0430}" sibTransId="{9F16929A-C773-4460-9E3A-57C42BF70859}"/>
    <dgm:cxn modelId="{E6369E91-FC62-4CD8-A7BB-99DAF46C12DA}" srcId="{E8A0F30A-4B47-4D1F-95E7-854EBD1ED1C2}" destId="{6B0ACFB2-BC42-47A2-B575-2F5CF79B9205}" srcOrd="3" destOrd="0" parTransId="{1BE21A46-1986-46A9-9709-73B01448D048}" sibTransId="{77F238A5-6AA8-4EBE-84DD-2AA7912729DB}"/>
    <dgm:cxn modelId="{DD430295-8979-409F-9DDA-64D5A4435964}" srcId="{E8A0F30A-4B47-4D1F-95E7-854EBD1ED1C2}" destId="{69970EAA-236F-4AB2-B313-5DA4C5E7AC7E}" srcOrd="4" destOrd="0" parTransId="{CEA8C025-FC8C-40AD-B0C2-6DFA6EBC1783}" sibTransId="{39C6372F-0EF9-4BAE-B4C5-1B2B96ED27F9}"/>
    <dgm:cxn modelId="{4A580768-50CE-420D-B0B4-11A6F60F4CE3}" srcId="{E8A0F30A-4B47-4D1F-95E7-854EBD1ED1C2}" destId="{DC6622F3-9833-490B-A47C-0AAFE78EF90A}" srcOrd="2" destOrd="0" parTransId="{D0C5EB3F-E541-4C09-BC9F-34F73149DA34}" sibTransId="{DDC59161-99B1-4B6E-9306-0182E7701A6C}"/>
    <dgm:cxn modelId="{8110EEB1-3616-4572-AE37-619B1609854A}" type="presOf" srcId="{69970EAA-236F-4AB2-B313-5DA4C5E7AC7E}" destId="{0E8BD0EA-DA53-4AA4-BD9F-431F3E24A3E3}" srcOrd="0" destOrd="0" presId="urn:microsoft.com/office/officeart/2005/8/layout/default"/>
    <dgm:cxn modelId="{ADCF6DF0-E453-4658-9869-4667EB0E717C}" type="presOf" srcId="{C2C2DD75-D160-44EC-908C-736BAD5991CB}" destId="{22509879-E098-46B9-A757-ED703741FD2D}" srcOrd="0" destOrd="0" presId="urn:microsoft.com/office/officeart/2005/8/layout/default"/>
    <dgm:cxn modelId="{E2822BEE-4474-4A1E-82EE-4A316CA53A92}" srcId="{E8A0F30A-4B47-4D1F-95E7-854EBD1ED1C2}" destId="{BAFA3A00-90EC-4EEC-B6BE-70C278801C2B}" srcOrd="1" destOrd="0" parTransId="{D05BE3E3-C4EC-42EC-A180-0152AF157025}" sibTransId="{01EFCAC8-EFE6-4B24-90BD-B5E5363E7590}"/>
    <dgm:cxn modelId="{3A8FA374-4AD0-4CC4-97B9-C545552F142D}" type="presOf" srcId="{6B0ACFB2-BC42-47A2-B575-2F5CF79B9205}" destId="{4BE867F1-25EC-41FD-BEB7-CBB4B1A1A9ED}" srcOrd="0" destOrd="0" presId="urn:microsoft.com/office/officeart/2005/8/layout/default"/>
    <dgm:cxn modelId="{23A5804B-A66F-4B02-B77B-5229CF20BCE3}" type="presOf" srcId="{DC6622F3-9833-490B-A47C-0AAFE78EF90A}" destId="{D39C5C69-8C5B-47D5-9DF4-D252C1664CF6}" srcOrd="0" destOrd="0" presId="urn:microsoft.com/office/officeart/2005/8/layout/default"/>
    <dgm:cxn modelId="{D21665C0-47BC-423F-9F38-C68E8E2ADAE6}" type="presOf" srcId="{BAFA3A00-90EC-4EEC-B6BE-70C278801C2B}" destId="{11F3B5FA-682D-4943-9B6D-A029BB0F5631}" srcOrd="0" destOrd="0" presId="urn:microsoft.com/office/officeart/2005/8/layout/default"/>
    <dgm:cxn modelId="{7B740E97-C120-46AC-82B8-413931679DE2}" type="presOf" srcId="{32CCF96E-7AE8-4BE8-BBD8-3E66467708D4}" destId="{ECC0D953-7BF2-47D1-930B-D5822AD209E5}" srcOrd="0" destOrd="0" presId="urn:microsoft.com/office/officeart/2005/8/layout/default"/>
    <dgm:cxn modelId="{D9479100-15D1-4986-AF7F-B795BA5A1948}" type="presParOf" srcId="{3DB49997-1491-4897-BD2E-4800DC9A7A6C}" destId="{ECC0D953-7BF2-47D1-930B-D5822AD209E5}" srcOrd="0" destOrd="0" presId="urn:microsoft.com/office/officeart/2005/8/layout/default"/>
    <dgm:cxn modelId="{96C50AAD-3478-4B86-A2CC-780ECD69E152}" type="presParOf" srcId="{3DB49997-1491-4897-BD2E-4800DC9A7A6C}" destId="{DC35BC1C-773F-426D-91ED-5B826A1BB232}" srcOrd="1" destOrd="0" presId="urn:microsoft.com/office/officeart/2005/8/layout/default"/>
    <dgm:cxn modelId="{3818A1A0-5FBF-4A4C-9B68-E93DC1A927D1}" type="presParOf" srcId="{3DB49997-1491-4897-BD2E-4800DC9A7A6C}" destId="{11F3B5FA-682D-4943-9B6D-A029BB0F5631}" srcOrd="2" destOrd="0" presId="urn:microsoft.com/office/officeart/2005/8/layout/default"/>
    <dgm:cxn modelId="{B01DB322-0960-4D28-8F10-20DFFCCCB621}" type="presParOf" srcId="{3DB49997-1491-4897-BD2E-4800DC9A7A6C}" destId="{5EB4DC81-82BC-40D5-9E1F-5724B2953828}" srcOrd="3" destOrd="0" presId="urn:microsoft.com/office/officeart/2005/8/layout/default"/>
    <dgm:cxn modelId="{F0970238-1C90-4E54-BEC0-2BCD97FC9CB4}" type="presParOf" srcId="{3DB49997-1491-4897-BD2E-4800DC9A7A6C}" destId="{D39C5C69-8C5B-47D5-9DF4-D252C1664CF6}" srcOrd="4" destOrd="0" presId="urn:microsoft.com/office/officeart/2005/8/layout/default"/>
    <dgm:cxn modelId="{62DB87AC-6A33-4364-8545-6E49DCEFEE7A}" type="presParOf" srcId="{3DB49997-1491-4897-BD2E-4800DC9A7A6C}" destId="{9254F6E6-8A2F-4BF0-88D8-7EDEB76E4AD8}" srcOrd="5" destOrd="0" presId="urn:microsoft.com/office/officeart/2005/8/layout/default"/>
    <dgm:cxn modelId="{EBBE52CA-3846-4E5E-AF40-01AC30B4B26B}" type="presParOf" srcId="{3DB49997-1491-4897-BD2E-4800DC9A7A6C}" destId="{4BE867F1-25EC-41FD-BEB7-CBB4B1A1A9ED}" srcOrd="6" destOrd="0" presId="urn:microsoft.com/office/officeart/2005/8/layout/default"/>
    <dgm:cxn modelId="{948D66EF-D079-429E-BD37-34E8EFCAF893}" type="presParOf" srcId="{3DB49997-1491-4897-BD2E-4800DC9A7A6C}" destId="{31E8DDBA-EF62-448E-834E-6C73EE660B56}" srcOrd="7" destOrd="0" presId="urn:microsoft.com/office/officeart/2005/8/layout/default"/>
    <dgm:cxn modelId="{C5C7594F-15F5-4D35-A41F-EF74ADAAF1B3}" type="presParOf" srcId="{3DB49997-1491-4897-BD2E-4800DC9A7A6C}" destId="{0E8BD0EA-DA53-4AA4-BD9F-431F3E24A3E3}" srcOrd="8" destOrd="0" presId="urn:microsoft.com/office/officeart/2005/8/layout/default"/>
    <dgm:cxn modelId="{8EE7AAA0-5BC5-4A4F-88DA-144CF52DEE6C}" type="presParOf" srcId="{3DB49997-1491-4897-BD2E-4800DC9A7A6C}" destId="{26575546-E1AA-4A09-992E-57387717AB08}" srcOrd="9" destOrd="0" presId="urn:microsoft.com/office/officeart/2005/8/layout/default"/>
    <dgm:cxn modelId="{45B428E8-50DF-4B99-9F71-B21B7957AF32}" type="presParOf" srcId="{3DB49997-1491-4897-BD2E-4800DC9A7A6C}" destId="{22509879-E098-46B9-A757-ED703741FD2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A0F30A-4B47-4D1F-95E7-854EBD1ED1C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AFA3A00-90EC-4EEC-B6BE-70C278801C2B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de-DE" sz="1600" i="0" dirty="0">
              <a:solidFill>
                <a:schemeClr val="tx1"/>
              </a:solidFill>
            </a:rPr>
            <a:t>zusätzliche </a:t>
          </a:r>
          <a:r>
            <a:rPr lang="de-DE" sz="1600" i="1" dirty="0">
              <a:solidFill>
                <a:schemeClr val="tx1"/>
              </a:solidFill>
            </a:rPr>
            <a:t>Übung </a:t>
          </a:r>
          <a:r>
            <a:rPr lang="de-DE" sz="1600" i="0" dirty="0">
              <a:solidFill>
                <a:schemeClr val="tx1"/>
              </a:solidFill>
            </a:rPr>
            <a:t>und Wiederholung</a:t>
          </a:r>
          <a:endParaRPr lang="de-DE" sz="1600" i="1" dirty="0">
            <a:solidFill>
              <a:schemeClr val="tx1"/>
            </a:solidFill>
          </a:endParaRPr>
        </a:p>
      </dgm:t>
    </dgm:pt>
    <dgm:pt modelId="{D05BE3E3-C4EC-42EC-A180-0152AF157025}" type="parTrans" cxnId="{E2822BEE-4474-4A1E-82EE-4A316CA53A92}">
      <dgm:prSet/>
      <dgm:spPr/>
      <dgm:t>
        <a:bodyPr/>
        <a:lstStyle/>
        <a:p>
          <a:endParaRPr lang="de-DE"/>
        </a:p>
      </dgm:t>
    </dgm:pt>
    <dgm:pt modelId="{01EFCAC8-EFE6-4B24-90BD-B5E5363E7590}" type="sibTrans" cxnId="{E2822BEE-4474-4A1E-82EE-4A316CA53A92}">
      <dgm:prSet/>
      <dgm:spPr/>
      <dgm:t>
        <a:bodyPr/>
        <a:lstStyle/>
        <a:p>
          <a:endParaRPr lang="de-DE"/>
        </a:p>
      </dgm:t>
    </dgm:pt>
    <dgm:pt modelId="{DC6622F3-9833-490B-A47C-0AAFE78EF90A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de-DE" sz="1600" i="1" dirty="0">
              <a:solidFill>
                <a:schemeClr val="tx1"/>
              </a:solidFill>
            </a:rPr>
            <a:t>keine</a:t>
          </a:r>
          <a:r>
            <a:rPr lang="de-DE" sz="1600" i="0" dirty="0">
              <a:solidFill>
                <a:schemeClr val="tx1"/>
              </a:solidFill>
            </a:rPr>
            <a:t> Pflichtbelegung</a:t>
          </a:r>
          <a:endParaRPr lang="de-DE" sz="1600" i="1" dirty="0">
            <a:solidFill>
              <a:schemeClr val="tx1"/>
            </a:solidFill>
          </a:endParaRPr>
        </a:p>
      </dgm:t>
    </dgm:pt>
    <dgm:pt modelId="{D0C5EB3F-E541-4C09-BC9F-34F73149DA34}" type="parTrans" cxnId="{4A580768-50CE-420D-B0B4-11A6F60F4CE3}">
      <dgm:prSet/>
      <dgm:spPr/>
      <dgm:t>
        <a:bodyPr/>
        <a:lstStyle/>
        <a:p>
          <a:endParaRPr lang="de-DE"/>
        </a:p>
      </dgm:t>
    </dgm:pt>
    <dgm:pt modelId="{DDC59161-99B1-4B6E-9306-0182E7701A6C}" type="sibTrans" cxnId="{4A580768-50CE-420D-B0B4-11A6F60F4CE3}">
      <dgm:prSet/>
      <dgm:spPr/>
      <dgm:t>
        <a:bodyPr/>
        <a:lstStyle/>
        <a:p>
          <a:endParaRPr lang="de-DE"/>
        </a:p>
      </dgm:t>
    </dgm:pt>
    <dgm:pt modelId="{32CCF96E-7AE8-4BE8-BBD8-3E66467708D4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de-DE" sz="1600" i="1" dirty="0">
              <a:solidFill>
                <a:schemeClr val="tx1"/>
              </a:solidFill>
            </a:rPr>
            <a:t>freiwillige einstündige</a:t>
          </a:r>
          <a:r>
            <a:rPr lang="de-DE" sz="1600" dirty="0">
              <a:solidFill>
                <a:schemeClr val="tx1"/>
              </a:solidFill>
            </a:rPr>
            <a:t> Unterrichtseinheiten</a:t>
          </a:r>
          <a:endParaRPr lang="de-DE" sz="1600" i="1" dirty="0">
            <a:solidFill>
              <a:schemeClr val="tx1"/>
            </a:solidFill>
          </a:endParaRPr>
        </a:p>
      </dgm:t>
    </dgm:pt>
    <dgm:pt modelId="{3D04AA2F-9369-49BD-9DCE-E4E36CBB0430}" type="parTrans" cxnId="{E016852C-F04B-4F69-85BE-08427832270D}">
      <dgm:prSet/>
      <dgm:spPr/>
      <dgm:t>
        <a:bodyPr/>
        <a:lstStyle/>
        <a:p>
          <a:endParaRPr lang="de-DE"/>
        </a:p>
      </dgm:t>
    </dgm:pt>
    <dgm:pt modelId="{9F16929A-C773-4460-9E3A-57C42BF70859}" type="sibTrans" cxnId="{E016852C-F04B-4F69-85BE-08427832270D}">
      <dgm:prSet/>
      <dgm:spPr/>
      <dgm:t>
        <a:bodyPr/>
        <a:lstStyle/>
        <a:p>
          <a:endParaRPr lang="de-DE"/>
        </a:p>
      </dgm:t>
    </dgm:pt>
    <dgm:pt modelId="{69970EAA-236F-4AB2-B313-5DA4C5E7AC7E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de-DE" sz="1600" i="1" dirty="0">
              <a:solidFill>
                <a:schemeClr val="tx1"/>
              </a:solidFill>
            </a:rPr>
            <a:t>keine</a:t>
          </a:r>
          <a:r>
            <a:rPr lang="de-DE" sz="1600" i="0" dirty="0">
              <a:solidFill>
                <a:schemeClr val="tx1"/>
              </a:solidFill>
            </a:rPr>
            <a:t> Halbjahresleistungen</a:t>
          </a:r>
        </a:p>
      </dgm:t>
    </dgm:pt>
    <dgm:pt modelId="{CEA8C025-FC8C-40AD-B0C2-6DFA6EBC1783}" type="parTrans" cxnId="{DD430295-8979-409F-9DDA-64D5A4435964}">
      <dgm:prSet/>
      <dgm:spPr/>
      <dgm:t>
        <a:bodyPr/>
        <a:lstStyle/>
        <a:p>
          <a:endParaRPr lang="de-DE"/>
        </a:p>
      </dgm:t>
    </dgm:pt>
    <dgm:pt modelId="{39C6372F-0EF9-4BAE-B4C5-1B2B96ED27F9}" type="sibTrans" cxnId="{DD430295-8979-409F-9DDA-64D5A4435964}">
      <dgm:prSet/>
      <dgm:spPr/>
      <dgm:t>
        <a:bodyPr/>
        <a:lstStyle/>
        <a:p>
          <a:endParaRPr lang="de-DE"/>
        </a:p>
      </dgm:t>
    </dgm:pt>
    <dgm:pt modelId="{6B0ACFB2-BC42-47A2-B575-2F5CF79B920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de-DE" sz="1600" i="1" dirty="0">
              <a:solidFill>
                <a:schemeClr val="tx1"/>
              </a:solidFill>
            </a:rPr>
            <a:t>keine </a:t>
          </a:r>
          <a:r>
            <a:rPr lang="de-DE" sz="1600" i="0" dirty="0">
              <a:solidFill>
                <a:schemeClr val="tx1"/>
              </a:solidFill>
            </a:rPr>
            <a:t>Leistungsnachweise</a:t>
          </a:r>
          <a:endParaRPr lang="de-DE" sz="1600" i="1" dirty="0">
            <a:solidFill>
              <a:schemeClr val="tx1"/>
            </a:solidFill>
          </a:endParaRPr>
        </a:p>
      </dgm:t>
    </dgm:pt>
    <dgm:pt modelId="{1BE21A46-1986-46A9-9709-73B01448D048}" type="parTrans" cxnId="{E6369E91-FC62-4CD8-A7BB-99DAF46C12DA}">
      <dgm:prSet/>
      <dgm:spPr/>
      <dgm:t>
        <a:bodyPr/>
        <a:lstStyle/>
        <a:p>
          <a:endParaRPr lang="de-DE"/>
        </a:p>
      </dgm:t>
    </dgm:pt>
    <dgm:pt modelId="{77F238A5-6AA8-4EBE-84DD-2AA7912729DB}" type="sibTrans" cxnId="{E6369E91-FC62-4CD8-A7BB-99DAF46C12DA}">
      <dgm:prSet/>
      <dgm:spPr/>
      <dgm:t>
        <a:bodyPr/>
        <a:lstStyle/>
        <a:p>
          <a:endParaRPr lang="de-DE"/>
        </a:p>
      </dgm:t>
    </dgm:pt>
    <dgm:pt modelId="{AE58C1ED-1E9A-4362-AEDE-20C6090F8146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de-DE" sz="1600" i="0">
              <a:solidFill>
                <a:schemeClr val="tx1"/>
              </a:solidFill>
            </a:rPr>
            <a:t>insbesondere </a:t>
          </a:r>
          <a:r>
            <a:rPr lang="de-DE" sz="1600" i="0" dirty="0">
              <a:solidFill>
                <a:schemeClr val="tx1"/>
              </a:solidFill>
            </a:rPr>
            <a:t>für </a:t>
          </a:r>
          <a:r>
            <a:rPr lang="de-DE" sz="1600" i="1" dirty="0">
              <a:solidFill>
                <a:schemeClr val="tx1"/>
              </a:solidFill>
            </a:rPr>
            <a:t>leistungsschwächere </a:t>
          </a:r>
          <a:r>
            <a:rPr lang="de-DE" sz="1600" i="0" dirty="0">
              <a:solidFill>
                <a:schemeClr val="tx1"/>
              </a:solidFill>
            </a:rPr>
            <a:t>Schülerinnen und Schüler</a:t>
          </a:r>
          <a:endParaRPr lang="de-DE" sz="1600" i="1" dirty="0">
            <a:solidFill>
              <a:schemeClr val="tx1"/>
            </a:solidFill>
          </a:endParaRPr>
        </a:p>
      </dgm:t>
    </dgm:pt>
    <dgm:pt modelId="{5751E5A4-A097-4B62-B9EE-8EAEBD32FC95}" type="parTrans" cxnId="{107459D2-6665-4121-9B4F-8EDEB1AA7548}">
      <dgm:prSet/>
      <dgm:spPr/>
      <dgm:t>
        <a:bodyPr/>
        <a:lstStyle/>
        <a:p>
          <a:endParaRPr lang="de-DE"/>
        </a:p>
      </dgm:t>
    </dgm:pt>
    <dgm:pt modelId="{6AA9329E-72CA-45B1-8F58-D99C9D244D6A}" type="sibTrans" cxnId="{107459D2-6665-4121-9B4F-8EDEB1AA7548}">
      <dgm:prSet/>
      <dgm:spPr/>
      <dgm:t>
        <a:bodyPr/>
        <a:lstStyle/>
        <a:p>
          <a:endParaRPr lang="de-DE"/>
        </a:p>
      </dgm:t>
    </dgm:pt>
    <dgm:pt modelId="{3DB49997-1491-4897-BD2E-4800DC9A7A6C}" type="pres">
      <dgm:prSet presAssocID="{E8A0F30A-4B47-4D1F-95E7-854EBD1ED1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CC0D953-7BF2-47D1-930B-D5822AD209E5}" type="pres">
      <dgm:prSet presAssocID="{32CCF96E-7AE8-4BE8-BBD8-3E66467708D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C35BC1C-773F-426D-91ED-5B826A1BB232}" type="pres">
      <dgm:prSet presAssocID="{9F16929A-C773-4460-9E3A-57C42BF70859}" presName="sibTrans" presStyleCnt="0"/>
      <dgm:spPr/>
    </dgm:pt>
    <dgm:pt modelId="{11F3B5FA-682D-4943-9B6D-A029BB0F5631}" type="pres">
      <dgm:prSet presAssocID="{BAFA3A00-90EC-4EEC-B6BE-70C278801C2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EB4DC81-82BC-40D5-9E1F-5724B2953828}" type="pres">
      <dgm:prSet presAssocID="{01EFCAC8-EFE6-4B24-90BD-B5E5363E7590}" presName="sibTrans" presStyleCnt="0"/>
      <dgm:spPr/>
    </dgm:pt>
    <dgm:pt modelId="{1220CB0B-7C7F-4B55-B4BA-C95B861EB655}" type="pres">
      <dgm:prSet presAssocID="{AE58C1ED-1E9A-4362-AEDE-20C6090F814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3FCA31C-979F-446D-B4B9-3530D6760136}" type="pres">
      <dgm:prSet presAssocID="{6AA9329E-72CA-45B1-8F58-D99C9D244D6A}" presName="sibTrans" presStyleCnt="0"/>
      <dgm:spPr/>
    </dgm:pt>
    <dgm:pt modelId="{D39C5C69-8C5B-47D5-9DF4-D252C1664CF6}" type="pres">
      <dgm:prSet presAssocID="{DC6622F3-9833-490B-A47C-0AAFE78EF90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254F6E6-8A2F-4BF0-88D8-7EDEB76E4AD8}" type="pres">
      <dgm:prSet presAssocID="{DDC59161-99B1-4B6E-9306-0182E7701A6C}" presName="sibTrans" presStyleCnt="0"/>
      <dgm:spPr/>
    </dgm:pt>
    <dgm:pt modelId="{4BE867F1-25EC-41FD-BEB7-CBB4B1A1A9ED}" type="pres">
      <dgm:prSet presAssocID="{6B0ACFB2-BC42-47A2-B575-2F5CF79B9205}" presName="node" presStyleLbl="node1" presStyleIdx="4" presStyleCnt="6" custLinFactNeighborY="62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1E8DDBA-EF62-448E-834E-6C73EE660B56}" type="pres">
      <dgm:prSet presAssocID="{77F238A5-6AA8-4EBE-84DD-2AA7912729DB}" presName="sibTrans" presStyleCnt="0"/>
      <dgm:spPr/>
    </dgm:pt>
    <dgm:pt modelId="{0E8BD0EA-DA53-4AA4-BD9F-431F3E24A3E3}" type="pres">
      <dgm:prSet presAssocID="{69970EAA-236F-4AB2-B313-5DA4C5E7AC7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278EB7A-504B-4F9D-A603-6281E4A32393}" type="presOf" srcId="{E8A0F30A-4B47-4D1F-95E7-854EBD1ED1C2}" destId="{3DB49997-1491-4897-BD2E-4800DC9A7A6C}" srcOrd="0" destOrd="0" presId="urn:microsoft.com/office/officeart/2005/8/layout/default"/>
    <dgm:cxn modelId="{E016852C-F04B-4F69-85BE-08427832270D}" srcId="{E8A0F30A-4B47-4D1F-95E7-854EBD1ED1C2}" destId="{32CCF96E-7AE8-4BE8-BBD8-3E66467708D4}" srcOrd="0" destOrd="0" parTransId="{3D04AA2F-9369-49BD-9DCE-E4E36CBB0430}" sibTransId="{9F16929A-C773-4460-9E3A-57C42BF70859}"/>
    <dgm:cxn modelId="{E966BCD1-E25C-47EE-A2BC-353BE09FCF6B}" type="presOf" srcId="{AE58C1ED-1E9A-4362-AEDE-20C6090F8146}" destId="{1220CB0B-7C7F-4B55-B4BA-C95B861EB655}" srcOrd="0" destOrd="0" presId="urn:microsoft.com/office/officeart/2005/8/layout/default"/>
    <dgm:cxn modelId="{E6369E91-FC62-4CD8-A7BB-99DAF46C12DA}" srcId="{E8A0F30A-4B47-4D1F-95E7-854EBD1ED1C2}" destId="{6B0ACFB2-BC42-47A2-B575-2F5CF79B9205}" srcOrd="4" destOrd="0" parTransId="{1BE21A46-1986-46A9-9709-73B01448D048}" sibTransId="{77F238A5-6AA8-4EBE-84DD-2AA7912729DB}"/>
    <dgm:cxn modelId="{DD430295-8979-409F-9DDA-64D5A4435964}" srcId="{E8A0F30A-4B47-4D1F-95E7-854EBD1ED1C2}" destId="{69970EAA-236F-4AB2-B313-5DA4C5E7AC7E}" srcOrd="5" destOrd="0" parTransId="{CEA8C025-FC8C-40AD-B0C2-6DFA6EBC1783}" sibTransId="{39C6372F-0EF9-4BAE-B4C5-1B2B96ED27F9}"/>
    <dgm:cxn modelId="{4A580768-50CE-420D-B0B4-11A6F60F4CE3}" srcId="{E8A0F30A-4B47-4D1F-95E7-854EBD1ED1C2}" destId="{DC6622F3-9833-490B-A47C-0AAFE78EF90A}" srcOrd="3" destOrd="0" parTransId="{D0C5EB3F-E541-4C09-BC9F-34F73149DA34}" sibTransId="{DDC59161-99B1-4B6E-9306-0182E7701A6C}"/>
    <dgm:cxn modelId="{8110EEB1-3616-4572-AE37-619B1609854A}" type="presOf" srcId="{69970EAA-236F-4AB2-B313-5DA4C5E7AC7E}" destId="{0E8BD0EA-DA53-4AA4-BD9F-431F3E24A3E3}" srcOrd="0" destOrd="0" presId="urn:microsoft.com/office/officeart/2005/8/layout/default"/>
    <dgm:cxn modelId="{107459D2-6665-4121-9B4F-8EDEB1AA7548}" srcId="{E8A0F30A-4B47-4D1F-95E7-854EBD1ED1C2}" destId="{AE58C1ED-1E9A-4362-AEDE-20C6090F8146}" srcOrd="2" destOrd="0" parTransId="{5751E5A4-A097-4B62-B9EE-8EAEBD32FC95}" sibTransId="{6AA9329E-72CA-45B1-8F58-D99C9D244D6A}"/>
    <dgm:cxn modelId="{E2822BEE-4474-4A1E-82EE-4A316CA53A92}" srcId="{E8A0F30A-4B47-4D1F-95E7-854EBD1ED1C2}" destId="{BAFA3A00-90EC-4EEC-B6BE-70C278801C2B}" srcOrd="1" destOrd="0" parTransId="{D05BE3E3-C4EC-42EC-A180-0152AF157025}" sibTransId="{01EFCAC8-EFE6-4B24-90BD-B5E5363E7590}"/>
    <dgm:cxn modelId="{3A8FA374-4AD0-4CC4-97B9-C545552F142D}" type="presOf" srcId="{6B0ACFB2-BC42-47A2-B575-2F5CF79B9205}" destId="{4BE867F1-25EC-41FD-BEB7-CBB4B1A1A9ED}" srcOrd="0" destOrd="0" presId="urn:microsoft.com/office/officeart/2005/8/layout/default"/>
    <dgm:cxn modelId="{23A5804B-A66F-4B02-B77B-5229CF20BCE3}" type="presOf" srcId="{DC6622F3-9833-490B-A47C-0AAFE78EF90A}" destId="{D39C5C69-8C5B-47D5-9DF4-D252C1664CF6}" srcOrd="0" destOrd="0" presId="urn:microsoft.com/office/officeart/2005/8/layout/default"/>
    <dgm:cxn modelId="{D21665C0-47BC-423F-9F38-C68E8E2ADAE6}" type="presOf" srcId="{BAFA3A00-90EC-4EEC-B6BE-70C278801C2B}" destId="{11F3B5FA-682D-4943-9B6D-A029BB0F5631}" srcOrd="0" destOrd="0" presId="urn:microsoft.com/office/officeart/2005/8/layout/default"/>
    <dgm:cxn modelId="{7B740E97-C120-46AC-82B8-413931679DE2}" type="presOf" srcId="{32CCF96E-7AE8-4BE8-BBD8-3E66467708D4}" destId="{ECC0D953-7BF2-47D1-930B-D5822AD209E5}" srcOrd="0" destOrd="0" presId="urn:microsoft.com/office/officeart/2005/8/layout/default"/>
    <dgm:cxn modelId="{D9479100-15D1-4986-AF7F-B795BA5A1948}" type="presParOf" srcId="{3DB49997-1491-4897-BD2E-4800DC9A7A6C}" destId="{ECC0D953-7BF2-47D1-930B-D5822AD209E5}" srcOrd="0" destOrd="0" presId="urn:microsoft.com/office/officeart/2005/8/layout/default"/>
    <dgm:cxn modelId="{96C50AAD-3478-4B86-A2CC-780ECD69E152}" type="presParOf" srcId="{3DB49997-1491-4897-BD2E-4800DC9A7A6C}" destId="{DC35BC1C-773F-426D-91ED-5B826A1BB232}" srcOrd="1" destOrd="0" presId="urn:microsoft.com/office/officeart/2005/8/layout/default"/>
    <dgm:cxn modelId="{3818A1A0-5FBF-4A4C-9B68-E93DC1A927D1}" type="presParOf" srcId="{3DB49997-1491-4897-BD2E-4800DC9A7A6C}" destId="{11F3B5FA-682D-4943-9B6D-A029BB0F5631}" srcOrd="2" destOrd="0" presId="urn:microsoft.com/office/officeart/2005/8/layout/default"/>
    <dgm:cxn modelId="{B01DB322-0960-4D28-8F10-20DFFCCCB621}" type="presParOf" srcId="{3DB49997-1491-4897-BD2E-4800DC9A7A6C}" destId="{5EB4DC81-82BC-40D5-9E1F-5724B2953828}" srcOrd="3" destOrd="0" presId="urn:microsoft.com/office/officeart/2005/8/layout/default"/>
    <dgm:cxn modelId="{3B182D50-C2A0-4E1E-A700-82E07A35F644}" type="presParOf" srcId="{3DB49997-1491-4897-BD2E-4800DC9A7A6C}" destId="{1220CB0B-7C7F-4B55-B4BA-C95B861EB655}" srcOrd="4" destOrd="0" presId="urn:microsoft.com/office/officeart/2005/8/layout/default"/>
    <dgm:cxn modelId="{1A98E044-6C01-4316-80FE-971A0FE76033}" type="presParOf" srcId="{3DB49997-1491-4897-BD2E-4800DC9A7A6C}" destId="{93FCA31C-979F-446D-B4B9-3530D6760136}" srcOrd="5" destOrd="0" presId="urn:microsoft.com/office/officeart/2005/8/layout/default"/>
    <dgm:cxn modelId="{F0970238-1C90-4E54-BEC0-2BCD97FC9CB4}" type="presParOf" srcId="{3DB49997-1491-4897-BD2E-4800DC9A7A6C}" destId="{D39C5C69-8C5B-47D5-9DF4-D252C1664CF6}" srcOrd="6" destOrd="0" presId="urn:microsoft.com/office/officeart/2005/8/layout/default"/>
    <dgm:cxn modelId="{62DB87AC-6A33-4364-8545-6E49DCEFEE7A}" type="presParOf" srcId="{3DB49997-1491-4897-BD2E-4800DC9A7A6C}" destId="{9254F6E6-8A2F-4BF0-88D8-7EDEB76E4AD8}" srcOrd="7" destOrd="0" presId="urn:microsoft.com/office/officeart/2005/8/layout/default"/>
    <dgm:cxn modelId="{EBBE52CA-3846-4E5E-AF40-01AC30B4B26B}" type="presParOf" srcId="{3DB49997-1491-4897-BD2E-4800DC9A7A6C}" destId="{4BE867F1-25EC-41FD-BEB7-CBB4B1A1A9ED}" srcOrd="8" destOrd="0" presId="urn:microsoft.com/office/officeart/2005/8/layout/default"/>
    <dgm:cxn modelId="{948D66EF-D079-429E-BD37-34E8EFCAF893}" type="presParOf" srcId="{3DB49997-1491-4897-BD2E-4800DC9A7A6C}" destId="{31E8DDBA-EF62-448E-834E-6C73EE660B56}" srcOrd="9" destOrd="0" presId="urn:microsoft.com/office/officeart/2005/8/layout/default"/>
    <dgm:cxn modelId="{C5C7594F-15F5-4D35-A41F-EF74ADAAF1B3}" type="presParOf" srcId="{3DB49997-1491-4897-BD2E-4800DC9A7A6C}" destId="{0E8BD0EA-DA53-4AA4-BD9F-431F3E24A3E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50E02-3B8A-4F0A-90D0-36457C63BB95}">
      <dsp:nvSpPr>
        <dsp:cNvPr id="0" name=""/>
        <dsp:cNvSpPr/>
      </dsp:nvSpPr>
      <dsp:spPr>
        <a:xfrm>
          <a:off x="0" y="629235"/>
          <a:ext cx="2677914" cy="160674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i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eigenständiger </a:t>
          </a:r>
          <a:r>
            <a:rPr lang="de-DE" sz="16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Kurs im jeweiligen Fach</a:t>
          </a:r>
          <a:endParaRPr lang="de-DE" sz="1600" i="1" kern="1200" dirty="0">
            <a:solidFill>
              <a:schemeClr val="tx1"/>
            </a:solidFill>
            <a:latin typeface="+mn-lt"/>
          </a:endParaRPr>
        </a:p>
      </dsp:txBody>
      <dsp:txXfrm>
        <a:off x="0" y="629235"/>
        <a:ext cx="2677914" cy="1606748"/>
      </dsp:txXfrm>
    </dsp:sp>
    <dsp:sp modelId="{506D4FF2-A862-4117-A989-E9E4C5ECD768}">
      <dsp:nvSpPr>
        <dsp:cNvPr id="0" name=""/>
        <dsp:cNvSpPr/>
      </dsp:nvSpPr>
      <dsp:spPr>
        <a:xfrm>
          <a:off x="2945705" y="629235"/>
          <a:ext cx="2677914" cy="160674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i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erhöhtes</a:t>
          </a:r>
          <a:r>
            <a:rPr lang="de-DE" sz="16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Anforderungsniveau (</a:t>
          </a:r>
          <a:r>
            <a:rPr lang="de-DE" sz="16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eA</a:t>
          </a:r>
          <a:r>
            <a:rPr lang="de-DE" sz="16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de-DE" sz="1600" i="1" kern="1200" dirty="0">
            <a:solidFill>
              <a:schemeClr val="tx1"/>
            </a:solidFill>
            <a:latin typeface="+mn-lt"/>
          </a:endParaRPr>
        </a:p>
      </dsp:txBody>
      <dsp:txXfrm>
        <a:off x="2945705" y="629235"/>
        <a:ext cx="2677914" cy="1606748"/>
      </dsp:txXfrm>
    </dsp:sp>
    <dsp:sp modelId="{11F3B5FA-682D-4943-9B6D-A029BB0F5631}">
      <dsp:nvSpPr>
        <dsp:cNvPr id="0" name=""/>
        <dsp:cNvSpPr/>
      </dsp:nvSpPr>
      <dsp:spPr>
        <a:xfrm>
          <a:off x="5891410" y="629235"/>
          <a:ext cx="2677914" cy="160674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Belegung in allen </a:t>
          </a:r>
          <a:r>
            <a:rPr lang="de-DE" sz="1600" i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vier Kurshalbjahren </a:t>
          </a:r>
          <a:r>
            <a:rPr lang="de-DE" sz="1600" i="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(12/1-13/2)</a:t>
          </a:r>
          <a:endParaRPr lang="de-DE" sz="1600" i="0" kern="1200" dirty="0">
            <a:solidFill>
              <a:schemeClr val="tx1"/>
            </a:solidFill>
            <a:latin typeface="+mn-lt"/>
          </a:endParaRPr>
        </a:p>
      </dsp:txBody>
      <dsp:txXfrm>
        <a:off x="5891410" y="629235"/>
        <a:ext cx="2677914" cy="1606748"/>
      </dsp:txXfrm>
    </dsp:sp>
    <dsp:sp modelId="{BFA455D6-93A5-42A0-9415-79666DF7FE2E}">
      <dsp:nvSpPr>
        <dsp:cNvPr id="0" name=""/>
        <dsp:cNvSpPr/>
      </dsp:nvSpPr>
      <dsp:spPr>
        <a:xfrm>
          <a:off x="0" y="2503775"/>
          <a:ext cx="2677914" cy="160674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i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verpflichtendes</a:t>
          </a:r>
          <a:r>
            <a:rPr lang="de-DE" sz="16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Abiturprüfungsfach</a:t>
          </a:r>
          <a:endParaRPr lang="de-DE" sz="1600" kern="1200" dirty="0">
            <a:solidFill>
              <a:schemeClr val="tx1"/>
            </a:solidFill>
            <a:latin typeface="+mn-lt"/>
          </a:endParaRPr>
        </a:p>
      </dsp:txBody>
      <dsp:txXfrm>
        <a:off x="0" y="2503775"/>
        <a:ext cx="2677914" cy="1606748"/>
      </dsp:txXfrm>
    </dsp:sp>
    <dsp:sp modelId="{FFD0B019-0CA9-40A6-B783-B2AF6BCBF742}">
      <dsp:nvSpPr>
        <dsp:cNvPr id="0" name=""/>
        <dsp:cNvSpPr/>
      </dsp:nvSpPr>
      <dsp:spPr>
        <a:xfrm>
          <a:off x="2945705" y="2503775"/>
          <a:ext cx="2677914" cy="160674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i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zwei</a:t>
          </a:r>
          <a:r>
            <a:rPr lang="de-DE" sz="16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Wochenstunden </a:t>
          </a:r>
          <a:r>
            <a:rPr lang="de-DE" sz="1600" i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mehr</a:t>
          </a:r>
          <a:r>
            <a:rPr lang="de-DE" sz="16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als Fach auf grundlegendem Anforderungsniveau (</a:t>
          </a:r>
          <a:r>
            <a:rPr lang="de-DE" sz="16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gA</a:t>
          </a:r>
          <a:r>
            <a:rPr lang="de-DE" sz="16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de-DE" sz="1600" kern="1200" dirty="0">
            <a:solidFill>
              <a:schemeClr val="tx1"/>
            </a:solidFill>
            <a:latin typeface="+mn-lt"/>
          </a:endParaRPr>
        </a:p>
      </dsp:txBody>
      <dsp:txXfrm>
        <a:off x="2945705" y="2503775"/>
        <a:ext cx="2677914" cy="1606748"/>
      </dsp:txXfrm>
    </dsp:sp>
    <dsp:sp modelId="{96FF0F95-7975-4F81-A68B-F31A1146E255}">
      <dsp:nvSpPr>
        <dsp:cNvPr id="0" name=""/>
        <dsp:cNvSpPr/>
      </dsp:nvSpPr>
      <dsp:spPr>
        <a:xfrm>
          <a:off x="5891410" y="2503775"/>
          <a:ext cx="2677914" cy="160674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i="0" kern="1200" dirty="0">
              <a:solidFill>
                <a:schemeClr val="tx1"/>
              </a:solidFill>
              <a:latin typeface="+mn-lt"/>
            </a:rPr>
            <a:t>vier- </a:t>
          </a:r>
          <a:r>
            <a:rPr lang="de-DE" sz="1600" i="1" kern="1200" dirty="0">
              <a:solidFill>
                <a:schemeClr val="tx1"/>
              </a:solidFill>
              <a:latin typeface="+mn-lt"/>
            </a:rPr>
            <a:t>oder </a:t>
          </a:r>
          <a:r>
            <a:rPr lang="de-DE" sz="1600" i="0" kern="1200" dirty="0">
              <a:solidFill>
                <a:schemeClr val="tx1"/>
              </a:solidFill>
              <a:latin typeface="+mn-lt"/>
            </a:rPr>
            <a:t>fünfstündig</a:t>
          </a:r>
        </a:p>
      </dsp:txBody>
      <dsp:txXfrm>
        <a:off x="5891410" y="2503775"/>
        <a:ext cx="2677914" cy="16067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0D953-7BF2-47D1-930B-D5822AD209E5}">
      <dsp:nvSpPr>
        <dsp:cNvPr id="0" name=""/>
        <dsp:cNvSpPr/>
      </dsp:nvSpPr>
      <dsp:spPr>
        <a:xfrm>
          <a:off x="0" y="629235"/>
          <a:ext cx="2677914" cy="160674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>
              <a:solidFill>
                <a:schemeClr val="tx1"/>
              </a:solidFill>
            </a:rPr>
            <a:t>Zuordnung zu einem </a:t>
          </a:r>
          <a:r>
            <a:rPr lang="de-DE" sz="1600" i="1" kern="1200" dirty="0" err="1">
              <a:solidFill>
                <a:schemeClr val="tx1"/>
              </a:solidFill>
            </a:rPr>
            <a:t>Leitfach</a:t>
          </a:r>
          <a:r>
            <a:rPr lang="de-DE" sz="1600" i="1" kern="1200" dirty="0">
              <a:solidFill>
                <a:schemeClr val="tx1"/>
              </a:solidFill>
            </a:rPr>
            <a:t> </a:t>
          </a:r>
        </a:p>
      </dsp:txBody>
      <dsp:txXfrm>
        <a:off x="0" y="629235"/>
        <a:ext cx="2677914" cy="1606748"/>
      </dsp:txXfrm>
    </dsp:sp>
    <dsp:sp modelId="{11F3B5FA-682D-4943-9B6D-A029BB0F5631}">
      <dsp:nvSpPr>
        <dsp:cNvPr id="0" name=""/>
        <dsp:cNvSpPr/>
      </dsp:nvSpPr>
      <dsp:spPr>
        <a:xfrm>
          <a:off x="2945705" y="629235"/>
          <a:ext cx="2677914" cy="160674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i="0" kern="1200" dirty="0">
              <a:solidFill>
                <a:schemeClr val="tx1"/>
              </a:solidFill>
            </a:rPr>
            <a:t>fachspezifisches </a:t>
          </a:r>
          <a:r>
            <a:rPr lang="de-DE" sz="1600" i="1" kern="1200" dirty="0">
              <a:solidFill>
                <a:schemeClr val="tx1"/>
              </a:solidFill>
            </a:rPr>
            <a:t>Rahmenthema</a:t>
          </a:r>
        </a:p>
      </dsp:txBody>
      <dsp:txXfrm>
        <a:off x="2945705" y="629235"/>
        <a:ext cx="2677914" cy="1606748"/>
      </dsp:txXfrm>
    </dsp:sp>
    <dsp:sp modelId="{D39C5C69-8C5B-47D5-9DF4-D252C1664CF6}">
      <dsp:nvSpPr>
        <dsp:cNvPr id="0" name=""/>
        <dsp:cNvSpPr/>
      </dsp:nvSpPr>
      <dsp:spPr>
        <a:xfrm>
          <a:off x="5891410" y="629235"/>
          <a:ext cx="2677914" cy="160674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>
              <a:solidFill>
                <a:schemeClr val="tx1"/>
              </a:solidFill>
            </a:rPr>
            <a:t>Belegung in </a:t>
          </a:r>
          <a:r>
            <a:rPr lang="de-DE" sz="1600" i="1" kern="1200" dirty="0">
              <a:solidFill>
                <a:schemeClr val="tx1"/>
              </a:solidFill>
            </a:rPr>
            <a:t>drei Kurshalbjahren </a:t>
          </a:r>
          <a:r>
            <a:rPr lang="de-DE" sz="1600" i="0" kern="1200" dirty="0">
              <a:solidFill>
                <a:schemeClr val="tx1"/>
              </a:solidFill>
            </a:rPr>
            <a:t>(12/1-13/1)</a:t>
          </a:r>
          <a:endParaRPr lang="de-DE" sz="1600" kern="1200" dirty="0">
            <a:solidFill>
              <a:schemeClr val="tx1"/>
            </a:solidFill>
          </a:endParaRPr>
        </a:p>
      </dsp:txBody>
      <dsp:txXfrm>
        <a:off x="5891410" y="629235"/>
        <a:ext cx="2677914" cy="1606748"/>
      </dsp:txXfrm>
    </dsp:sp>
    <dsp:sp modelId="{23095906-6762-420F-A37E-E8D523254B89}">
      <dsp:nvSpPr>
        <dsp:cNvPr id="0" name=""/>
        <dsp:cNvSpPr/>
      </dsp:nvSpPr>
      <dsp:spPr>
        <a:xfrm>
          <a:off x="0" y="2503775"/>
          <a:ext cx="2677914" cy="160674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i="1" kern="1200" dirty="0">
              <a:solidFill>
                <a:schemeClr val="tx1"/>
              </a:solidFill>
            </a:rPr>
            <a:t>keine </a:t>
          </a:r>
          <a:r>
            <a:rPr lang="de-DE" sz="1600" kern="1200" dirty="0">
              <a:solidFill>
                <a:schemeClr val="tx1"/>
              </a:solidFill>
            </a:rPr>
            <a:t>Abiturprüfung</a:t>
          </a:r>
        </a:p>
      </dsp:txBody>
      <dsp:txXfrm>
        <a:off x="0" y="2503775"/>
        <a:ext cx="2677914" cy="1606748"/>
      </dsp:txXfrm>
    </dsp:sp>
    <dsp:sp modelId="{0E8BD0EA-DA53-4AA4-BD9F-431F3E24A3E3}">
      <dsp:nvSpPr>
        <dsp:cNvPr id="0" name=""/>
        <dsp:cNvSpPr/>
      </dsp:nvSpPr>
      <dsp:spPr>
        <a:xfrm>
          <a:off x="2945705" y="2503775"/>
          <a:ext cx="2677914" cy="160674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i="1" kern="1200">
              <a:solidFill>
                <a:schemeClr val="tx1"/>
              </a:solidFill>
            </a:rPr>
            <a:t>zweistündiges</a:t>
          </a:r>
          <a:r>
            <a:rPr lang="de-DE" sz="1600" kern="1200">
              <a:solidFill>
                <a:schemeClr val="tx1"/>
              </a:solidFill>
            </a:rPr>
            <a:t> </a:t>
          </a:r>
          <a:r>
            <a:rPr lang="de-DE" sz="1600" kern="1200" dirty="0">
              <a:solidFill>
                <a:schemeClr val="tx1"/>
              </a:solidFill>
            </a:rPr>
            <a:t>Seminar, ggf. auch Blockveranstaltungen</a:t>
          </a:r>
        </a:p>
      </dsp:txBody>
      <dsp:txXfrm>
        <a:off x="2945705" y="2503775"/>
        <a:ext cx="2677914" cy="1606748"/>
      </dsp:txXfrm>
    </dsp:sp>
    <dsp:sp modelId="{FFD0B019-0CA9-40A6-B783-B2AF6BCBF742}">
      <dsp:nvSpPr>
        <dsp:cNvPr id="0" name=""/>
        <dsp:cNvSpPr/>
      </dsp:nvSpPr>
      <dsp:spPr>
        <a:xfrm>
          <a:off x="5891410" y="2503775"/>
          <a:ext cx="2677914" cy="160674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i="1" kern="1200" dirty="0">
              <a:solidFill>
                <a:schemeClr val="tx1"/>
              </a:solidFill>
            </a:rPr>
            <a:t>freie Wahl </a:t>
          </a:r>
          <a:br>
            <a:rPr lang="de-DE" sz="1600" i="1" kern="1200" dirty="0">
              <a:solidFill>
                <a:schemeClr val="tx1"/>
              </a:solidFill>
            </a:rPr>
          </a:br>
          <a:r>
            <a:rPr lang="de-DE" sz="1600" kern="1200" dirty="0">
              <a:solidFill>
                <a:schemeClr val="tx1"/>
              </a:solidFill>
            </a:rPr>
            <a:t>unabhängig von der Fächerwahl</a:t>
          </a:r>
        </a:p>
      </dsp:txBody>
      <dsp:txXfrm>
        <a:off x="5891410" y="2503775"/>
        <a:ext cx="2677914" cy="16067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0D953-7BF2-47D1-930B-D5822AD209E5}">
      <dsp:nvSpPr>
        <dsp:cNvPr id="0" name=""/>
        <dsp:cNvSpPr/>
      </dsp:nvSpPr>
      <dsp:spPr>
        <a:xfrm>
          <a:off x="0" y="629235"/>
          <a:ext cx="2677914" cy="160674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>
              <a:solidFill>
                <a:schemeClr val="tx1"/>
              </a:solidFill>
            </a:rPr>
            <a:t>eigenständiger </a:t>
          </a:r>
          <a:br>
            <a:rPr lang="de-DE" sz="1600" kern="1200" dirty="0">
              <a:solidFill>
                <a:schemeClr val="tx1"/>
              </a:solidFill>
            </a:rPr>
          </a:br>
          <a:r>
            <a:rPr lang="de-DE" sz="1600" i="1" kern="1200" dirty="0">
              <a:solidFill>
                <a:schemeClr val="tx1"/>
              </a:solidFill>
            </a:rPr>
            <a:t>zweistündiger</a:t>
          </a:r>
          <a:r>
            <a:rPr lang="de-DE" sz="1600" kern="1200" dirty="0">
              <a:solidFill>
                <a:schemeClr val="tx1"/>
              </a:solidFill>
            </a:rPr>
            <a:t> Kurs</a:t>
          </a:r>
          <a:endParaRPr lang="de-DE" sz="1600" i="1" kern="1200" dirty="0">
            <a:solidFill>
              <a:schemeClr val="tx1"/>
            </a:solidFill>
          </a:endParaRPr>
        </a:p>
      </dsp:txBody>
      <dsp:txXfrm>
        <a:off x="0" y="629235"/>
        <a:ext cx="2677914" cy="1606748"/>
      </dsp:txXfrm>
    </dsp:sp>
    <dsp:sp modelId="{11F3B5FA-682D-4943-9B6D-A029BB0F5631}">
      <dsp:nvSpPr>
        <dsp:cNvPr id="0" name=""/>
        <dsp:cNvSpPr/>
      </dsp:nvSpPr>
      <dsp:spPr>
        <a:xfrm>
          <a:off x="2945705" y="629235"/>
          <a:ext cx="2677914" cy="160674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i="0" kern="1200" dirty="0">
              <a:solidFill>
                <a:schemeClr val="tx1"/>
              </a:solidFill>
            </a:rPr>
            <a:t>zusätzliche </a:t>
          </a:r>
          <a:r>
            <a:rPr lang="de-DE" sz="1600" i="1" kern="1200" dirty="0">
              <a:solidFill>
                <a:schemeClr val="tx1"/>
              </a:solidFill>
            </a:rPr>
            <a:t>Vertiefung</a:t>
          </a:r>
          <a:r>
            <a:rPr lang="de-DE" sz="1600" i="0" kern="1200" dirty="0">
              <a:solidFill>
                <a:schemeClr val="tx1"/>
              </a:solidFill>
            </a:rPr>
            <a:t> in Deutsch oder Mathematik </a:t>
          </a:r>
          <a:br>
            <a:rPr lang="de-DE" sz="1600" i="0" kern="1200" dirty="0">
              <a:solidFill>
                <a:schemeClr val="tx1"/>
              </a:solidFill>
            </a:rPr>
          </a:br>
          <a:r>
            <a:rPr lang="de-DE" sz="1600" i="0" kern="1200" dirty="0">
              <a:solidFill>
                <a:schemeClr val="tx1"/>
              </a:solidFill>
            </a:rPr>
            <a:t>(da nicht als </a:t>
          </a:r>
          <a:r>
            <a:rPr lang="de-DE" sz="1600" i="0" kern="1200" dirty="0" err="1">
              <a:solidFill>
                <a:schemeClr val="tx1"/>
              </a:solidFill>
            </a:rPr>
            <a:t>LF</a:t>
          </a:r>
          <a:r>
            <a:rPr lang="de-DE" sz="1600" i="0" kern="1200" dirty="0">
              <a:solidFill>
                <a:schemeClr val="tx1"/>
              </a:solidFill>
            </a:rPr>
            <a:t> wählbar)</a:t>
          </a:r>
          <a:endParaRPr lang="de-DE" sz="1600" i="1" kern="1200" dirty="0">
            <a:solidFill>
              <a:schemeClr val="tx1"/>
            </a:solidFill>
          </a:endParaRPr>
        </a:p>
      </dsp:txBody>
      <dsp:txXfrm>
        <a:off x="2945705" y="629235"/>
        <a:ext cx="2677914" cy="1606748"/>
      </dsp:txXfrm>
    </dsp:sp>
    <dsp:sp modelId="{D39C5C69-8C5B-47D5-9DF4-D252C1664CF6}">
      <dsp:nvSpPr>
        <dsp:cNvPr id="0" name=""/>
        <dsp:cNvSpPr/>
      </dsp:nvSpPr>
      <dsp:spPr>
        <a:xfrm>
          <a:off x="5891410" y="629235"/>
          <a:ext cx="2677914" cy="160674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600" kern="1200" dirty="0">
              <a:solidFill>
                <a:schemeClr val="tx1"/>
              </a:solidFill>
            </a:rPr>
            <a:t>für interessierte und leistungsstärkere Schülerinnen und Schüler</a:t>
          </a:r>
          <a:endParaRPr lang="de-DE" sz="1600" i="1" kern="1200" dirty="0">
            <a:solidFill>
              <a:schemeClr val="tx1"/>
            </a:solidFill>
          </a:endParaRPr>
        </a:p>
      </dsp:txBody>
      <dsp:txXfrm>
        <a:off x="5891410" y="629235"/>
        <a:ext cx="2677914" cy="1606748"/>
      </dsp:txXfrm>
    </dsp:sp>
    <dsp:sp modelId="{4BE867F1-25EC-41FD-BEB7-CBB4B1A1A9ED}">
      <dsp:nvSpPr>
        <dsp:cNvPr id="0" name=""/>
        <dsp:cNvSpPr/>
      </dsp:nvSpPr>
      <dsp:spPr>
        <a:xfrm>
          <a:off x="0" y="2503775"/>
          <a:ext cx="2677914" cy="160674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>
              <a:solidFill>
                <a:schemeClr val="tx1"/>
              </a:solidFill>
            </a:rPr>
            <a:t>nur in </a:t>
          </a:r>
          <a:r>
            <a:rPr lang="de-DE" sz="1600" kern="1200" dirty="0" err="1">
              <a:solidFill>
                <a:schemeClr val="tx1"/>
              </a:solidFill>
            </a:rPr>
            <a:t>Q12</a:t>
          </a:r>
          <a:r>
            <a:rPr lang="de-DE" sz="1600" kern="1200" dirty="0">
              <a:solidFill>
                <a:schemeClr val="tx1"/>
              </a:solidFill>
            </a:rPr>
            <a:t> und </a:t>
          </a:r>
          <a:r>
            <a:rPr lang="de-DE" sz="1600" i="1" kern="1200" dirty="0">
              <a:solidFill>
                <a:schemeClr val="tx1"/>
              </a:solidFill>
            </a:rPr>
            <a:t>unabhängig von</a:t>
          </a:r>
          <a:r>
            <a:rPr lang="de-DE" sz="1600" i="0" kern="1200" dirty="0">
              <a:solidFill>
                <a:schemeClr val="tx1"/>
              </a:solidFill>
            </a:rPr>
            <a:t> Leistungsfach und </a:t>
          </a:r>
          <a:br>
            <a:rPr lang="de-DE" sz="1600" i="0" kern="1200" dirty="0">
              <a:solidFill>
                <a:schemeClr val="tx1"/>
              </a:solidFill>
            </a:rPr>
          </a:br>
          <a:r>
            <a:rPr lang="de-DE" sz="1600" i="0" kern="1200" dirty="0">
              <a:solidFill>
                <a:schemeClr val="tx1"/>
              </a:solidFill>
            </a:rPr>
            <a:t>W-Seminar</a:t>
          </a:r>
          <a:endParaRPr lang="de-DE" sz="1600" kern="1200" dirty="0">
            <a:solidFill>
              <a:schemeClr val="tx1"/>
            </a:solidFill>
          </a:endParaRPr>
        </a:p>
      </dsp:txBody>
      <dsp:txXfrm>
        <a:off x="0" y="2503775"/>
        <a:ext cx="2677914" cy="1606748"/>
      </dsp:txXfrm>
    </dsp:sp>
    <dsp:sp modelId="{0E8BD0EA-DA53-4AA4-BD9F-431F3E24A3E3}">
      <dsp:nvSpPr>
        <dsp:cNvPr id="0" name=""/>
        <dsp:cNvSpPr/>
      </dsp:nvSpPr>
      <dsp:spPr>
        <a:xfrm>
          <a:off x="2945705" y="2503775"/>
          <a:ext cx="2677914" cy="160674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i="1" kern="1200" dirty="0">
              <a:solidFill>
                <a:schemeClr val="tx1"/>
              </a:solidFill>
            </a:rPr>
            <a:t>Entlastung </a:t>
          </a:r>
          <a:r>
            <a:rPr lang="de-DE" sz="1600" i="0" kern="1200" dirty="0">
              <a:solidFill>
                <a:schemeClr val="tx1"/>
              </a:solidFill>
            </a:rPr>
            <a:t>in </a:t>
          </a:r>
          <a:r>
            <a:rPr lang="de-DE" sz="1600" i="0" kern="1200" dirty="0" err="1">
              <a:solidFill>
                <a:schemeClr val="tx1"/>
              </a:solidFill>
            </a:rPr>
            <a:t>Q13</a:t>
          </a:r>
          <a:r>
            <a:rPr lang="de-DE" sz="1600" i="0" kern="1200" dirty="0">
              <a:solidFill>
                <a:schemeClr val="tx1"/>
              </a:solidFill>
            </a:rPr>
            <a:t> (bei </a:t>
          </a:r>
          <a:r>
            <a:rPr lang="de-DE" sz="1600" i="0" kern="1200" dirty="0" err="1">
              <a:solidFill>
                <a:schemeClr val="tx1"/>
              </a:solidFill>
            </a:rPr>
            <a:t>VK</a:t>
          </a:r>
          <a:r>
            <a:rPr lang="de-DE" sz="1600" i="0" kern="1200" dirty="0">
              <a:solidFill>
                <a:schemeClr val="tx1"/>
              </a:solidFill>
            </a:rPr>
            <a:t> D kann </a:t>
          </a:r>
          <a:r>
            <a:rPr lang="de-DE" sz="1600" i="0" kern="1200" dirty="0" err="1">
              <a:solidFill>
                <a:schemeClr val="tx1"/>
              </a:solidFill>
            </a:rPr>
            <a:t>FS2</a:t>
          </a:r>
          <a:r>
            <a:rPr lang="de-DE" sz="1600" i="0" kern="1200" dirty="0">
              <a:solidFill>
                <a:schemeClr val="tx1"/>
              </a:solidFill>
            </a:rPr>
            <a:t>, bei </a:t>
          </a:r>
          <a:r>
            <a:rPr lang="de-DE" sz="1600" i="0" kern="1200" dirty="0" err="1">
              <a:solidFill>
                <a:schemeClr val="tx1"/>
              </a:solidFill>
            </a:rPr>
            <a:t>VK</a:t>
          </a:r>
          <a:r>
            <a:rPr lang="de-DE" sz="1600" i="0" kern="1200" dirty="0">
              <a:solidFill>
                <a:schemeClr val="tx1"/>
              </a:solidFill>
            </a:rPr>
            <a:t> M kann </a:t>
          </a:r>
          <a:r>
            <a:rPr lang="de-DE" sz="1600" i="0" kern="1200" dirty="0" err="1">
              <a:solidFill>
                <a:schemeClr val="tx1"/>
              </a:solidFill>
            </a:rPr>
            <a:t>NW2</a:t>
          </a:r>
          <a:r>
            <a:rPr lang="de-DE" sz="1600" i="0" kern="1200" dirty="0">
              <a:solidFill>
                <a:schemeClr val="tx1"/>
              </a:solidFill>
            </a:rPr>
            <a:t>/</a:t>
          </a:r>
          <a:r>
            <a:rPr lang="de-DE" sz="1600" i="0" kern="1200" dirty="0" err="1">
              <a:solidFill>
                <a:schemeClr val="tx1"/>
              </a:solidFill>
            </a:rPr>
            <a:t>Inf</a:t>
          </a:r>
          <a:r>
            <a:rPr lang="de-DE" sz="1600" i="0" kern="1200" dirty="0">
              <a:solidFill>
                <a:schemeClr val="tx1"/>
              </a:solidFill>
            </a:rPr>
            <a:t>/</a:t>
          </a:r>
          <a:r>
            <a:rPr lang="de-DE" sz="1600" i="0" kern="1200" dirty="0" err="1">
              <a:solidFill>
                <a:schemeClr val="tx1"/>
              </a:solidFill>
            </a:rPr>
            <a:t>Inf</a:t>
          </a:r>
          <a:r>
            <a:rPr lang="de-DE" sz="1600" i="0" kern="1200" dirty="0">
              <a:solidFill>
                <a:schemeClr val="tx1"/>
              </a:solidFill>
            </a:rPr>
            <a:t>(spät) entfallen)</a:t>
          </a:r>
        </a:p>
      </dsp:txBody>
      <dsp:txXfrm>
        <a:off x="2945705" y="2503775"/>
        <a:ext cx="2677914" cy="1606748"/>
      </dsp:txXfrm>
    </dsp:sp>
    <dsp:sp modelId="{22509879-E098-46B9-A757-ED703741FD2D}">
      <dsp:nvSpPr>
        <dsp:cNvPr id="0" name=""/>
        <dsp:cNvSpPr/>
      </dsp:nvSpPr>
      <dsp:spPr>
        <a:xfrm>
          <a:off x="5891410" y="2503775"/>
          <a:ext cx="2677914" cy="160674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i="1" kern="1200" dirty="0">
              <a:solidFill>
                <a:schemeClr val="tx1"/>
              </a:solidFill>
            </a:rPr>
            <a:t>keine </a:t>
          </a:r>
          <a:br>
            <a:rPr lang="de-DE" sz="1600" i="1" kern="1200" dirty="0">
              <a:solidFill>
                <a:schemeClr val="tx1"/>
              </a:solidFill>
            </a:rPr>
          </a:br>
          <a:r>
            <a:rPr lang="de-DE" sz="1600" i="0" kern="1200" dirty="0">
              <a:solidFill>
                <a:schemeClr val="tx1"/>
              </a:solidFill>
            </a:rPr>
            <a:t>Abiturvorbereitung</a:t>
          </a:r>
        </a:p>
      </dsp:txBody>
      <dsp:txXfrm>
        <a:off x="5891410" y="2503775"/>
        <a:ext cx="2677914" cy="16067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0D953-7BF2-47D1-930B-D5822AD209E5}">
      <dsp:nvSpPr>
        <dsp:cNvPr id="0" name=""/>
        <dsp:cNvSpPr/>
      </dsp:nvSpPr>
      <dsp:spPr>
        <a:xfrm>
          <a:off x="0" y="629235"/>
          <a:ext cx="2677914" cy="160674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i="1" kern="1200" dirty="0">
              <a:solidFill>
                <a:schemeClr val="tx1"/>
              </a:solidFill>
            </a:rPr>
            <a:t>freiwillige einstündige</a:t>
          </a:r>
          <a:r>
            <a:rPr lang="de-DE" sz="1600" kern="1200" dirty="0">
              <a:solidFill>
                <a:schemeClr val="tx1"/>
              </a:solidFill>
            </a:rPr>
            <a:t> Unterrichtseinheiten</a:t>
          </a:r>
          <a:endParaRPr lang="de-DE" sz="1600" i="1" kern="1200" dirty="0">
            <a:solidFill>
              <a:schemeClr val="tx1"/>
            </a:solidFill>
          </a:endParaRPr>
        </a:p>
      </dsp:txBody>
      <dsp:txXfrm>
        <a:off x="0" y="629235"/>
        <a:ext cx="2677914" cy="1606748"/>
      </dsp:txXfrm>
    </dsp:sp>
    <dsp:sp modelId="{11F3B5FA-682D-4943-9B6D-A029BB0F5631}">
      <dsp:nvSpPr>
        <dsp:cNvPr id="0" name=""/>
        <dsp:cNvSpPr/>
      </dsp:nvSpPr>
      <dsp:spPr>
        <a:xfrm>
          <a:off x="2945705" y="629235"/>
          <a:ext cx="2677914" cy="160674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i="0" kern="1200" dirty="0">
              <a:solidFill>
                <a:schemeClr val="tx1"/>
              </a:solidFill>
            </a:rPr>
            <a:t>zusätzliche </a:t>
          </a:r>
          <a:r>
            <a:rPr lang="de-DE" sz="1600" i="1" kern="1200" dirty="0">
              <a:solidFill>
                <a:schemeClr val="tx1"/>
              </a:solidFill>
            </a:rPr>
            <a:t>Übung </a:t>
          </a:r>
          <a:r>
            <a:rPr lang="de-DE" sz="1600" i="0" kern="1200" dirty="0">
              <a:solidFill>
                <a:schemeClr val="tx1"/>
              </a:solidFill>
            </a:rPr>
            <a:t>und Wiederholung</a:t>
          </a:r>
          <a:endParaRPr lang="de-DE" sz="1600" i="1" kern="1200" dirty="0">
            <a:solidFill>
              <a:schemeClr val="tx1"/>
            </a:solidFill>
          </a:endParaRPr>
        </a:p>
      </dsp:txBody>
      <dsp:txXfrm>
        <a:off x="2945705" y="629235"/>
        <a:ext cx="2677914" cy="1606748"/>
      </dsp:txXfrm>
    </dsp:sp>
    <dsp:sp modelId="{1220CB0B-7C7F-4B55-B4BA-C95B861EB655}">
      <dsp:nvSpPr>
        <dsp:cNvPr id="0" name=""/>
        <dsp:cNvSpPr/>
      </dsp:nvSpPr>
      <dsp:spPr>
        <a:xfrm>
          <a:off x="5891410" y="629235"/>
          <a:ext cx="2677914" cy="160674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i="0" kern="1200">
              <a:solidFill>
                <a:schemeClr val="tx1"/>
              </a:solidFill>
            </a:rPr>
            <a:t>insbesondere </a:t>
          </a:r>
          <a:r>
            <a:rPr lang="de-DE" sz="1600" i="0" kern="1200" dirty="0">
              <a:solidFill>
                <a:schemeClr val="tx1"/>
              </a:solidFill>
            </a:rPr>
            <a:t>für </a:t>
          </a:r>
          <a:r>
            <a:rPr lang="de-DE" sz="1600" i="1" kern="1200" dirty="0">
              <a:solidFill>
                <a:schemeClr val="tx1"/>
              </a:solidFill>
            </a:rPr>
            <a:t>leistungsschwächere </a:t>
          </a:r>
          <a:r>
            <a:rPr lang="de-DE" sz="1600" i="0" kern="1200" dirty="0">
              <a:solidFill>
                <a:schemeClr val="tx1"/>
              </a:solidFill>
            </a:rPr>
            <a:t>Schülerinnen und Schüler</a:t>
          </a:r>
          <a:endParaRPr lang="de-DE" sz="1600" i="1" kern="1200" dirty="0">
            <a:solidFill>
              <a:schemeClr val="tx1"/>
            </a:solidFill>
          </a:endParaRPr>
        </a:p>
      </dsp:txBody>
      <dsp:txXfrm>
        <a:off x="5891410" y="629235"/>
        <a:ext cx="2677914" cy="1606748"/>
      </dsp:txXfrm>
    </dsp:sp>
    <dsp:sp modelId="{D39C5C69-8C5B-47D5-9DF4-D252C1664CF6}">
      <dsp:nvSpPr>
        <dsp:cNvPr id="0" name=""/>
        <dsp:cNvSpPr/>
      </dsp:nvSpPr>
      <dsp:spPr>
        <a:xfrm>
          <a:off x="0" y="2503775"/>
          <a:ext cx="2677914" cy="160674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i="1" kern="1200" dirty="0">
              <a:solidFill>
                <a:schemeClr val="tx1"/>
              </a:solidFill>
            </a:rPr>
            <a:t>keine</a:t>
          </a:r>
          <a:r>
            <a:rPr lang="de-DE" sz="1600" i="0" kern="1200" dirty="0">
              <a:solidFill>
                <a:schemeClr val="tx1"/>
              </a:solidFill>
            </a:rPr>
            <a:t> Pflichtbelegung</a:t>
          </a:r>
          <a:endParaRPr lang="de-DE" sz="1600" i="1" kern="1200" dirty="0">
            <a:solidFill>
              <a:schemeClr val="tx1"/>
            </a:solidFill>
          </a:endParaRPr>
        </a:p>
      </dsp:txBody>
      <dsp:txXfrm>
        <a:off x="0" y="2503775"/>
        <a:ext cx="2677914" cy="1606748"/>
      </dsp:txXfrm>
    </dsp:sp>
    <dsp:sp modelId="{4BE867F1-25EC-41FD-BEB7-CBB4B1A1A9ED}">
      <dsp:nvSpPr>
        <dsp:cNvPr id="0" name=""/>
        <dsp:cNvSpPr/>
      </dsp:nvSpPr>
      <dsp:spPr>
        <a:xfrm>
          <a:off x="2945705" y="2513737"/>
          <a:ext cx="2677914" cy="160674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i="1" kern="1200" dirty="0">
              <a:solidFill>
                <a:schemeClr val="tx1"/>
              </a:solidFill>
            </a:rPr>
            <a:t>keine </a:t>
          </a:r>
          <a:r>
            <a:rPr lang="de-DE" sz="1600" i="0" kern="1200" dirty="0">
              <a:solidFill>
                <a:schemeClr val="tx1"/>
              </a:solidFill>
            </a:rPr>
            <a:t>Leistungsnachweise</a:t>
          </a:r>
          <a:endParaRPr lang="de-DE" sz="1600" i="1" kern="1200" dirty="0">
            <a:solidFill>
              <a:schemeClr val="tx1"/>
            </a:solidFill>
          </a:endParaRPr>
        </a:p>
      </dsp:txBody>
      <dsp:txXfrm>
        <a:off x="2945705" y="2513737"/>
        <a:ext cx="2677914" cy="1606748"/>
      </dsp:txXfrm>
    </dsp:sp>
    <dsp:sp modelId="{0E8BD0EA-DA53-4AA4-BD9F-431F3E24A3E3}">
      <dsp:nvSpPr>
        <dsp:cNvPr id="0" name=""/>
        <dsp:cNvSpPr/>
      </dsp:nvSpPr>
      <dsp:spPr>
        <a:xfrm>
          <a:off x="5891410" y="2503775"/>
          <a:ext cx="2677914" cy="160674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i="1" kern="1200" dirty="0">
              <a:solidFill>
                <a:schemeClr val="tx1"/>
              </a:solidFill>
            </a:rPr>
            <a:t>keine</a:t>
          </a:r>
          <a:r>
            <a:rPr lang="de-DE" sz="1600" i="0" kern="1200" dirty="0">
              <a:solidFill>
                <a:schemeClr val="tx1"/>
              </a:solidFill>
            </a:rPr>
            <a:t> Halbjahresleistungen</a:t>
          </a:r>
        </a:p>
      </dsp:txBody>
      <dsp:txXfrm>
        <a:off x="5891410" y="2503775"/>
        <a:ext cx="2677914" cy="1606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9C3C1-FCA0-440A-B9DA-946688A315DD}" type="datetimeFigureOut">
              <a:rPr lang="de-DE" smtClean="0"/>
              <a:t>07.11.2024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0713" y="4473512"/>
            <a:ext cx="5608975" cy="3660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D0DCA-4C30-4C99-85AA-8B49A48E3E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990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Folien 7 bis 13 können – je nach zeitlichem Rahmen – auch ausgeblendet werden.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D0DCA-4C30-4C99-85AA-8B49A48E3E3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115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</a:t>
            </a:r>
            <a:r>
              <a:rPr lang="de-DE" baseline="0" dirty="0"/>
              <a:t> Schule kann - über die Pflichtbelegung hinaus - auch die Weiterbelegung von in </a:t>
            </a:r>
            <a:r>
              <a:rPr lang="de-DE" baseline="0" dirty="0" err="1"/>
              <a:t>Q12</a:t>
            </a:r>
            <a:r>
              <a:rPr lang="de-DE" baseline="0" dirty="0"/>
              <a:t> belegten Fächern in </a:t>
            </a:r>
            <a:r>
              <a:rPr lang="de-DE" baseline="0" dirty="0" err="1"/>
              <a:t>Q13</a:t>
            </a:r>
            <a:r>
              <a:rPr lang="de-DE" baseline="0" dirty="0"/>
              <a:t> gestatten.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D0DCA-4C30-4C99-85AA-8B49A48E3E34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714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Unterricht und Abiturprüfung</a:t>
            </a:r>
            <a:r>
              <a:rPr lang="de-DE" baseline="0" dirty="0"/>
              <a:t> in D und M auf </a:t>
            </a:r>
            <a:r>
              <a:rPr lang="de-DE" baseline="0" dirty="0" err="1"/>
              <a:t>eA</a:t>
            </a:r>
            <a:r>
              <a:rPr lang="de-DE" baseline="0" dirty="0"/>
              <a:t> für alle – unabhängig von Besuch des Vertiefungskurses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D0DCA-4C30-4C99-85AA-8B49A48E3E34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7558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Beispiel können auf Belange der Schule angepasst werden.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D0DCA-4C30-4C99-85AA-8B49A48E3E34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242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Beispiel können auf Belange der Schule angepasst werden.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D0DCA-4C30-4C99-85AA-8B49A48E3E34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8503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chemeClr val="tx1"/>
                </a:solidFill>
              </a:rPr>
              <a:t>Hinweis zur Substitution von M: Wegen </a:t>
            </a:r>
            <a:r>
              <a:rPr lang="de-DE" dirty="0" err="1">
                <a:solidFill>
                  <a:schemeClr val="tx1"/>
                </a:solidFill>
              </a:rPr>
              <a:t>KMK</a:t>
            </a:r>
            <a:r>
              <a:rPr lang="de-DE" dirty="0">
                <a:solidFill>
                  <a:schemeClr val="tx1"/>
                </a:solidFill>
              </a:rPr>
              <a:t>-Bestimmungen zudem </a:t>
            </a:r>
            <a:r>
              <a:rPr lang="de-DE" dirty="0" err="1">
                <a:solidFill>
                  <a:schemeClr val="tx1"/>
                </a:solidFill>
              </a:rPr>
              <a:t>FS</a:t>
            </a:r>
            <a:r>
              <a:rPr lang="de-DE" dirty="0">
                <a:solidFill>
                  <a:schemeClr val="tx1"/>
                </a:solidFill>
              </a:rPr>
              <a:t> verpflichtendes Abiturprüfungsfach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D0DCA-4C30-4C99-85AA-8B49A48E3E34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047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367">
              <a:defRPr/>
            </a:pPr>
            <a:r>
              <a:rPr lang="de-DE" dirty="0">
                <a:solidFill>
                  <a:schemeClr val="tx1"/>
                </a:solidFill>
              </a:rPr>
              <a:t>Hinweis zur Substitution von M: Wegen </a:t>
            </a:r>
            <a:r>
              <a:rPr lang="de-DE" dirty="0" err="1">
                <a:solidFill>
                  <a:schemeClr val="tx1"/>
                </a:solidFill>
              </a:rPr>
              <a:t>KMK</a:t>
            </a:r>
            <a:r>
              <a:rPr lang="de-DE" dirty="0">
                <a:solidFill>
                  <a:schemeClr val="tx1"/>
                </a:solidFill>
              </a:rPr>
              <a:t>-Bestimmungen zudem </a:t>
            </a:r>
            <a:r>
              <a:rPr lang="de-DE" dirty="0" err="1">
                <a:solidFill>
                  <a:schemeClr val="tx1"/>
                </a:solidFill>
              </a:rPr>
              <a:t>FS</a:t>
            </a:r>
            <a:r>
              <a:rPr lang="de-DE" dirty="0">
                <a:solidFill>
                  <a:schemeClr val="tx1"/>
                </a:solidFill>
              </a:rPr>
              <a:t> verpflichtendes Abiturprüfungsfach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ED0DCA-4C30-4C99-85AA-8B49A48E3E3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828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Drei</a:t>
            </a:r>
            <a:r>
              <a:rPr lang="de-DE" baseline="0" dirty="0"/>
              <a:t> Naturwissenschaften sind in der Abiturprüfung nicht möglich.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D0DCA-4C30-4C99-85AA-8B49A48E3E34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7614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Drei</a:t>
            </a:r>
            <a:r>
              <a:rPr lang="de-DE" baseline="0" dirty="0"/>
              <a:t> Fremdsprachen sind in der Abiturprüfung nicht möglich.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D0DCA-4C30-4C99-85AA-8B49A48E3E34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0506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Drei</a:t>
            </a:r>
            <a:r>
              <a:rPr lang="de-DE" baseline="0" dirty="0"/>
              <a:t> Fremdsprachen sind in der Abiturprüfung nicht möglich.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D0DCA-4C30-4C99-85AA-8B49A48E3E34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6180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D0DCA-4C30-4C99-85AA-8B49A48E3E34}" type="slidenum">
              <a:rPr lang="de-DE" smtClean="0"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4834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D0DCA-4C30-4C99-85AA-8B49A48E3E3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61904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D0DCA-4C30-4C99-85AA-8B49A48E3E34}" type="slidenum">
              <a:rPr lang="de-DE" smtClean="0"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04062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 der einzigen </a:t>
            </a:r>
            <a:r>
              <a:rPr lang="de-DE" dirty="0" err="1"/>
              <a:t>FS</a:t>
            </a:r>
            <a:r>
              <a:rPr lang="de-DE" dirty="0"/>
              <a:t> bzw. der einzigen</a:t>
            </a:r>
            <a:r>
              <a:rPr lang="de-DE" baseline="0" dirty="0"/>
              <a:t> NW sind 4 Pflichteinbringungen vorgesehen. Bei Wahl des Vertiefungskurses als Wahlpflichtfach darf die Optionsregel in </a:t>
            </a:r>
            <a:r>
              <a:rPr lang="de-DE" baseline="0" dirty="0" err="1"/>
              <a:t>FS1</a:t>
            </a:r>
            <a:r>
              <a:rPr lang="de-DE" baseline="0" dirty="0"/>
              <a:t> bzw. </a:t>
            </a:r>
            <a:r>
              <a:rPr lang="de-DE" baseline="0" dirty="0" err="1"/>
              <a:t>NW1</a:t>
            </a:r>
            <a:r>
              <a:rPr lang="de-DE" baseline="0" dirty="0"/>
              <a:t> nicht angewendet werden, wenn zwei Pflichteinbringungen aus dem Vertiefungskurs gewählt werden.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D0DCA-4C30-4C99-85AA-8B49A48E3E34}" type="slidenum">
              <a:rPr lang="de-DE" smtClean="0"/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25269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Pflichteinbringungen ergeben sich aus den 5 Abiturfächern und den übrigen Einbringungsverpflichtungen. Bei den „freien“ Einbringungen kann frei aus den verbleibenden </a:t>
            </a:r>
            <a:r>
              <a:rPr lang="de-DE" dirty="0" err="1"/>
              <a:t>HJL</a:t>
            </a:r>
            <a:r>
              <a:rPr lang="de-DE" dirty="0"/>
              <a:t> ausgewählt werden, um in der Summe auf 40 </a:t>
            </a:r>
            <a:r>
              <a:rPr lang="de-DE" dirty="0" err="1"/>
              <a:t>HJL</a:t>
            </a:r>
            <a:r>
              <a:rPr lang="de-DE" dirty="0"/>
              <a:t> zu kommen.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D0DCA-4C30-4C99-85AA-8B49A48E3E34}" type="slidenum">
              <a:rPr lang="de-DE" smtClean="0"/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6067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Pflichteinbringungen ergeben sich aus den 5 Abiturfächern und den übrigen Einbringungsverpflichtungen. Bei den „freien“ Einbringungen kann frei aus den verbleibenden </a:t>
            </a:r>
            <a:r>
              <a:rPr lang="de-DE" dirty="0" err="1"/>
              <a:t>HJL</a:t>
            </a:r>
            <a:r>
              <a:rPr lang="de-DE" dirty="0"/>
              <a:t> ausgewählt werden, um in der Summe auf 40 </a:t>
            </a:r>
            <a:r>
              <a:rPr lang="de-DE" dirty="0" err="1"/>
              <a:t>HJL</a:t>
            </a:r>
            <a:r>
              <a:rPr lang="de-DE" dirty="0"/>
              <a:t> zu kommen.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D0DCA-4C30-4C99-85AA-8B49A48E3E34}" type="slidenum">
              <a:rPr lang="de-DE" smtClean="0"/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15660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Pflichteinbringungen ergeben sich aus den 5 Abiturfächern und den übrigen Einbringungsverpflichtungen. Bei den „freien“ Einbringungen kann frei aus den verbleibenden </a:t>
            </a:r>
            <a:r>
              <a:rPr lang="de-DE" dirty="0" err="1"/>
              <a:t>HJL</a:t>
            </a:r>
            <a:r>
              <a:rPr lang="de-DE" dirty="0"/>
              <a:t> ausgewählt werden, um in der Summe auf 40 </a:t>
            </a:r>
            <a:r>
              <a:rPr lang="de-DE" dirty="0" err="1"/>
              <a:t>HJL</a:t>
            </a:r>
            <a:r>
              <a:rPr lang="de-DE" dirty="0"/>
              <a:t> zu kommen.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D0DCA-4C30-4C99-85AA-8B49A48E3E34}" type="slidenum">
              <a:rPr lang="de-DE" smtClean="0"/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58639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Pflichteinbringungen ergeben sich aus den 5 Abiturfächern und den übrigen Einbringungsverpflichtungen. Bei den „freien“ Einbringungen kann frei aus den verbleibenden </a:t>
            </a:r>
            <a:r>
              <a:rPr lang="de-DE" dirty="0" err="1"/>
              <a:t>HJL</a:t>
            </a:r>
            <a:r>
              <a:rPr lang="de-DE" dirty="0"/>
              <a:t> ausgewählt werden, um in der Summe auf 40 </a:t>
            </a:r>
            <a:r>
              <a:rPr lang="de-DE" dirty="0" err="1"/>
              <a:t>HJL</a:t>
            </a:r>
            <a:r>
              <a:rPr lang="de-DE" dirty="0"/>
              <a:t> zu kommen.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D0DCA-4C30-4C99-85AA-8B49A48E3E34}" type="slidenum">
              <a:rPr lang="de-DE" smtClean="0"/>
              <a:t>60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9512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Pflichteinbringungen ergeben sich aus den 5 Abiturfächern und den übrigen Einbringungsverpflichtungen. Bei den „freien“ Einbringungen kann frei aus den verbleibenden </a:t>
            </a:r>
            <a:r>
              <a:rPr lang="de-DE" dirty="0" err="1"/>
              <a:t>HJL</a:t>
            </a:r>
            <a:r>
              <a:rPr lang="de-DE" dirty="0"/>
              <a:t> ausgewählt werden, um in der Summe auf 40 </a:t>
            </a:r>
            <a:r>
              <a:rPr lang="de-DE" dirty="0" err="1"/>
              <a:t>HJL</a:t>
            </a:r>
            <a:r>
              <a:rPr lang="de-DE" dirty="0"/>
              <a:t> zu kommen.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D0DCA-4C30-4C99-85AA-8B49A48E3E34}" type="slidenum">
              <a:rPr lang="de-DE" smtClean="0"/>
              <a:t>61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41756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Pflichteinbringungen ergeben sich aus den 5 Abiturfächern und den übrigen Einbringungsverpflichtungen. Bei den „freien“ Einbringungen kann frei aus den verbleibenden </a:t>
            </a:r>
            <a:r>
              <a:rPr lang="de-DE" dirty="0" err="1"/>
              <a:t>HJL</a:t>
            </a:r>
            <a:r>
              <a:rPr lang="de-DE" dirty="0"/>
              <a:t> ausgewählt werden, um in der Summe auf 40 </a:t>
            </a:r>
            <a:r>
              <a:rPr lang="de-DE" dirty="0" err="1"/>
              <a:t>HJL</a:t>
            </a:r>
            <a:r>
              <a:rPr lang="de-DE" dirty="0"/>
              <a:t> zu kommen.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D0DCA-4C30-4C99-85AA-8B49A48E3E34}" type="slidenum">
              <a:rPr lang="de-DE" smtClean="0"/>
              <a:t>62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393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D0DCA-4C30-4C99-85AA-8B49A48E3E3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204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Sofern die Schule die Lehrplanalternativen</a:t>
            </a:r>
            <a:r>
              <a:rPr lang="de-DE" baseline="0" dirty="0"/>
              <a:t> Biophysik und/oder Astrophysik</a:t>
            </a:r>
            <a:r>
              <a:rPr lang="de-DE" dirty="0"/>
              <a:t> anbietet, kann bereits hier darauf</a:t>
            </a:r>
            <a:r>
              <a:rPr lang="de-DE" baseline="0" dirty="0"/>
              <a:t> hingewiesen werden.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D0DCA-4C30-4C99-85AA-8B49A48E3E3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6954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367">
              <a:defRPr/>
            </a:pPr>
            <a:r>
              <a:rPr lang="de-DE" dirty="0"/>
              <a:t>Sofern die Schule die Lehrplanalternative Geologie anbietet, kann bereits hier darauf</a:t>
            </a:r>
            <a:r>
              <a:rPr lang="de-DE" baseline="0" dirty="0"/>
              <a:t> hingewiesen werden.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ED0DCA-4C30-4C99-85AA-8B49A48E3E3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253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Ggf. Auswahl durch Schule</a:t>
            </a:r>
            <a:r>
              <a:rPr lang="de-DE" baseline="0" dirty="0"/>
              <a:t> an schulspezifisches Angebot anpassen.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D0DCA-4C30-4C99-85AA-8B49A48E3E34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6264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Ggf. Auswahl durch Schule</a:t>
            </a:r>
            <a:r>
              <a:rPr lang="de-DE" baseline="0" dirty="0"/>
              <a:t> an schulspezifisches Angebot anpassen.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D0DCA-4C30-4C99-85AA-8B49A48E3E34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439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Unterricht und Abiturprüfung</a:t>
            </a:r>
            <a:r>
              <a:rPr lang="de-DE" baseline="0" dirty="0"/>
              <a:t> in D und M auf </a:t>
            </a:r>
            <a:r>
              <a:rPr lang="de-DE" baseline="0" dirty="0" err="1"/>
              <a:t>eA</a:t>
            </a:r>
            <a:r>
              <a:rPr lang="de-DE" baseline="0" dirty="0"/>
              <a:t> für alle – unabhängig von Besuch des Vertiefungskurses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D0DCA-4C30-4C99-85AA-8B49A48E3E34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887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Wahlpflichtpflicht ist stets aufgabenfeldgebunden.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D0DCA-4C30-4C99-85AA-8B49A48E3E34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204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2912-74CB-4C15-9FB3-8E6B69F4ACB5}" type="datetimeFigureOut">
              <a:rPr lang="de-DE" smtClean="0"/>
              <a:t>07.11.2024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6D0-298F-46B1-ADC5-7E04BF78D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7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2912-74CB-4C15-9FB3-8E6B69F4ACB5}" type="datetimeFigureOut">
              <a:rPr lang="de-DE" smtClean="0"/>
              <a:t>07.11.2024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6D0-298F-46B1-ADC5-7E04BF78D124}" type="slidenum">
              <a:rPr lang="de-DE" smtClean="0"/>
              <a:t>‹Nr.›</a:t>
            </a:fld>
            <a:endParaRPr lang="de-DE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F0C35CF4-BB67-6EB2-CD08-7CF4B3C889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57350" y="338437"/>
            <a:ext cx="5912826" cy="141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8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2912-74CB-4C15-9FB3-8E6B69F4ACB5}" type="datetimeFigureOut">
              <a:rPr lang="de-DE" smtClean="0"/>
              <a:t>07.11.2024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6D0-298F-46B1-ADC5-7E04BF78D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1712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B1C80C-A741-04D4-062A-1E53CF21DE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A93F27C-0E89-3021-6CAA-E959137BDD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EB5E58-2EAD-69C8-9CD0-4FC623F62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FCEA3-F77D-4887-B90C-78759BFE927C}" type="datetimeFigureOut">
              <a:rPr lang="de-DE" smtClean="0"/>
              <a:t>07.11.2024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9DBEF6-BF70-1960-169E-8B123043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D74A96-46BA-8088-AAB1-152DBC116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1166-6170-4370-9840-9630E77859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7348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E6BD49-7ACD-D7CE-AB9D-3ADFE93AE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2013CE-69DE-19FC-FF16-3AFCA30A0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5117BC-B62D-9FD7-6581-A2513280F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FCEA3-F77D-4887-B90C-78759BFE927C}" type="datetimeFigureOut">
              <a:rPr lang="de-DE" smtClean="0"/>
              <a:t>07.11.2024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05E383-2C76-438B-2BDF-D766261C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FAE4C6-7CE6-C154-4A8B-E7219DBA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1166-6170-4370-9840-9630E77859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337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4B576-950E-D965-FD7E-15CD36FD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B69716-1DBB-6F0A-B6DE-4C6C8A286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2B4971-0E9F-892D-DA72-B55625626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FCEA3-F77D-4887-B90C-78759BFE927C}" type="datetimeFigureOut">
              <a:rPr lang="de-DE" smtClean="0"/>
              <a:t>07.11.2024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FA3FC9-22C5-7C82-49D7-BE9BB2A0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E9DFDA-635D-F847-99BB-B1CD0C039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1166-6170-4370-9840-9630E77859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7876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57A11C-B171-5875-0179-3664140BE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36FC15-8F54-765B-4902-3B6D2C168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03629D-B661-5CA3-E826-3284606DE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F5882FA-24F9-FE6F-BC9F-B999332A7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FCEA3-F77D-4887-B90C-78759BFE927C}" type="datetimeFigureOut">
              <a:rPr lang="de-DE" smtClean="0"/>
              <a:t>07.11.2024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EB6498B-AB39-D9F7-79ED-13CA92178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4F6D75-6372-2C5D-2401-2176CA90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1166-6170-4370-9840-9630E77859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6992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CC26DE-4074-5229-DD31-D26D63E2F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6F3B956-2B1D-8656-CA62-77AD7855E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DBD39CB-26A8-4645-5533-9AFEB059A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C07C226-510D-7238-9D6F-02177687B6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48682E1-4D90-96D7-DF9D-E8D84AAB1D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EBA2CF1-23C9-1DAF-1BAE-A20F4940E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FCEA3-F77D-4887-B90C-78759BFE927C}" type="datetimeFigureOut">
              <a:rPr lang="de-DE" smtClean="0"/>
              <a:t>07.11.2024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22F2D70-C7F8-7A20-9F0E-047202FB6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6FCDBBA-7AD6-92C6-325A-9E7444D3E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1166-6170-4370-9840-9630E77859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556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E8F97D-E979-8351-D7C1-9B0CB8C38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4B4D9BD-5F80-6030-5826-8774BA5BE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FCEA3-F77D-4887-B90C-78759BFE927C}" type="datetimeFigureOut">
              <a:rPr lang="de-DE" smtClean="0"/>
              <a:t>07.11.2024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539E74E-A025-817F-2FF3-F570F247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2F4CC5D-B459-B692-9AEE-313E9D72B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1166-6170-4370-9840-9630E77859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00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E97A354-B62E-40D1-6C19-1AB4E1E73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FCEA3-F77D-4887-B90C-78759BFE927C}" type="datetimeFigureOut">
              <a:rPr lang="de-DE" smtClean="0"/>
              <a:t>07.11.2024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C22656C-CE7A-D781-8FA6-2E81D896B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A4E8E6A-4F62-7318-D0B5-774EE7296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1166-6170-4370-9840-9630E77859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497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B8F542-5B92-FC23-3C51-57B8D01C0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73D9A2-7061-C73B-2ACA-74E7BBC52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EBAAA20-7206-8EB5-BC6E-DEECBB23B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048F48-E545-6CBA-D06F-290A3F671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FCEA3-F77D-4887-B90C-78759BFE927C}" type="datetimeFigureOut">
              <a:rPr lang="de-DE" smtClean="0"/>
              <a:t>07.11.2024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7D06150-3E37-866D-4A2E-0FA6BC3B8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D215B78-6086-3228-D0C7-EDCFCB1B2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1166-6170-4370-9840-9630E77859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355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2912-74CB-4C15-9FB3-8E6B69F4ACB5}" type="datetimeFigureOut">
              <a:rPr lang="de-DE" smtClean="0"/>
              <a:t>07.11.2024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6D0-298F-46B1-ADC5-7E04BF78D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8684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EBC439-D319-C234-FE3B-0CB6B6EB9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37CD585-7CF1-2AB9-3212-7E1EDDD81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2A1C433-A7D6-37C6-83E2-4B59B3635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90C96CA-06F4-AEBF-1519-AFE40DB3D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FCEA3-F77D-4887-B90C-78759BFE927C}" type="datetimeFigureOut">
              <a:rPr lang="de-DE" smtClean="0"/>
              <a:t>07.11.2024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11B7199-9A1A-2F84-CDB2-38F48699B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68F072-FE14-530F-0E6F-44598DEF3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1166-6170-4370-9840-9630E77859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1748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C0FE61-0C1F-8F46-77E0-F92839114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EB649DC-E3E8-0DCC-4DB9-8F16C28A2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53D85B-B385-FAF7-C86C-FE11FB5F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FCEA3-F77D-4887-B90C-78759BFE927C}" type="datetimeFigureOut">
              <a:rPr lang="de-DE" smtClean="0"/>
              <a:t>07.11.2024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9991BF-B035-1530-FF3F-1FFB6C930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6F3957-A844-7C07-1A54-6B2C23AB6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1166-6170-4370-9840-9630E77859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156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552557D-4800-76CB-CBAB-60830E84CB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EC92E96-D261-781B-0EA1-1DB590DC2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67BE78-8897-3546-E245-08BAC21AD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FCEA3-F77D-4887-B90C-78759BFE927C}" type="datetimeFigureOut">
              <a:rPr lang="de-DE" smtClean="0"/>
              <a:t>07.11.2024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9749D4-8128-F929-29A3-A2204DA8E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AE224A-F15C-EE48-C671-C3A51819C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1166-6170-4370-9840-9630E77859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7192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2912-74CB-4C15-9FB3-8E6B69F4ACB5}" type="datetimeFigureOut">
              <a:rPr lang="de-DE" smtClean="0"/>
              <a:t>07.11.2024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6D0-298F-46B1-ADC5-7E04BF78D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405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2912-74CB-4C15-9FB3-8E6B69F4ACB5}" type="datetimeFigureOut">
              <a:rPr lang="de-DE" smtClean="0"/>
              <a:t>07.11.2024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6D0-298F-46B1-ADC5-7E04BF78D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141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2912-74CB-4C15-9FB3-8E6B69F4ACB5}" type="datetimeFigureOut">
              <a:rPr lang="de-DE" smtClean="0"/>
              <a:t>07.11.2024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6D0-298F-46B1-ADC5-7E04BF78D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629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2912-74CB-4C15-9FB3-8E6B69F4ACB5}" type="datetimeFigureOut">
              <a:rPr lang="de-DE" smtClean="0"/>
              <a:t>07.11.2024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6D0-298F-46B1-ADC5-7E04BF78D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137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2912-74CB-4C15-9FB3-8E6B69F4ACB5}" type="datetimeFigureOut">
              <a:rPr lang="de-DE" smtClean="0"/>
              <a:t>07.11.2024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6D0-298F-46B1-ADC5-7E04BF78D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687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2912-74CB-4C15-9FB3-8E6B69F4ACB5}" type="datetimeFigureOut">
              <a:rPr lang="de-DE" smtClean="0"/>
              <a:t>07.11.2024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6D0-298F-46B1-ADC5-7E04BF78D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5025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2912-74CB-4C15-9FB3-8E6B69F4ACB5}" type="datetimeFigureOut">
              <a:rPr lang="de-DE" smtClean="0"/>
              <a:t>07.11.2024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6D0-298F-46B1-ADC5-7E04BF78D1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283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72912-74CB-4C15-9FB3-8E6B69F4ACB5}" type="datetimeFigureOut">
              <a:rPr lang="de-DE" smtClean="0"/>
              <a:t>07.11.2024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356D0-298F-46B1-ADC5-7E04BF78D124}" type="slidenum">
              <a:rPr lang="de-DE" smtClean="0"/>
              <a:t>‹Nr.›</a:t>
            </a:fld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DCEC9BF9-DC31-BF27-E9DE-3C2979CBFF7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983657" y="424931"/>
            <a:ext cx="1755898" cy="715168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AE513389-E9B5-2C24-8D93-94BB3B7E2FF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28650" y="364331"/>
            <a:ext cx="154305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9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4049EA4-B162-5C43-3939-1C114C43C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FE25BC-DA83-DE03-EC30-3B7FE83D5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68CA3F-D3D0-BC39-0B8C-5FDAD93F30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FCEA3-F77D-4887-B90C-78759BFE927C}" type="datetimeFigureOut">
              <a:rPr lang="de-DE" smtClean="0"/>
              <a:t>07.11.2024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751F8F-6F39-472B-DE39-987CE1A646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AB018D-C434-DAA7-C1D8-7578401B5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21166-6170-4370-9840-9630E77859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768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025" y="1522891"/>
            <a:ext cx="4148029" cy="16429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355D90"/>
              </a:buClr>
            </a:pPr>
            <a:r>
              <a:rPr lang="en-US" altLang="de-DE" sz="19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Die </a:t>
            </a:r>
            <a:r>
              <a:rPr lang="en-US" altLang="de-DE" sz="1900" b="1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Profil</a:t>
            </a:r>
            <a:r>
              <a:rPr lang="en-US" altLang="de-DE" sz="19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- und </a:t>
            </a:r>
            <a:r>
              <a:rPr lang="en-US" altLang="de-DE" sz="1900" b="1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Leistungsstufe</a:t>
            </a:r>
            <a:r>
              <a:rPr lang="en-US" altLang="de-DE" sz="19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altLang="de-DE" sz="1900" b="1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PuLSt</a:t>
            </a:r>
            <a:r>
              <a:rPr lang="en-US" altLang="de-DE" sz="19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355D90"/>
              </a:buClr>
            </a:pPr>
            <a:r>
              <a:rPr lang="en-US" altLang="de-DE" sz="19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am </a:t>
            </a:r>
            <a:r>
              <a:rPr lang="en-US" altLang="de-DE" sz="1900" b="1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neunjährigen</a:t>
            </a:r>
            <a:r>
              <a:rPr lang="en-US" altLang="de-DE" sz="19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Gymnasium 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752" y="4200734"/>
            <a:ext cx="6438647" cy="36521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de-DE" sz="18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Informationsveranstaltung</a:t>
            </a:r>
            <a:r>
              <a:rPr lang="en-US" altLang="de-DE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für 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Eltern</a:t>
            </a:r>
            <a:r>
              <a:rPr lang="en-US" altLang="de-DE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algn="ctr"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de-DE" sz="18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sowie</a:t>
            </a:r>
            <a:r>
              <a:rPr lang="en-US" altLang="de-DE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Schülerinnen</a:t>
            </a:r>
            <a:r>
              <a:rPr lang="en-US" altLang="de-DE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und 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Schüler</a:t>
            </a:r>
            <a:r>
              <a:rPr lang="en-US" altLang="de-DE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der </a:t>
            </a:r>
            <a:r>
              <a:rPr lang="en-US" altLang="de-DE" sz="18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Jahrgangsstufe</a:t>
            </a:r>
            <a:r>
              <a:rPr lang="en-US" altLang="de-DE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11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907" y="1710663"/>
            <a:ext cx="3001630" cy="202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66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638" y="739482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5D90"/>
              </a:buClr>
              <a:buSzTx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55D9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Belegung</a:t>
            </a:r>
            <a:r>
              <a:rPr kumimoji="0" lang="en-GB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355D9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 und </a:t>
            </a:r>
            <a:r>
              <a:rPr kumimoji="0" lang="en-GB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55D9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Belegungsbeispiele</a:t>
            </a:r>
            <a:endParaRPr kumimoji="0" lang="en-GB" altLang="de-DE" sz="1800" b="1" i="0" u="none" strike="noStrike" kern="1200" cap="none" spc="0" normalizeH="0" baseline="0" noProof="0" dirty="0">
              <a:ln>
                <a:noFill/>
              </a:ln>
              <a:solidFill>
                <a:srgbClr val="355D90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3" y="1218233"/>
            <a:ext cx="827868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Pflichtbelegung</a:t>
            </a:r>
            <a:endParaRPr kumimoji="0" lang="en-GB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A87195EA-982C-42DB-B654-04BBDFBF9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71315"/>
              </p:ext>
            </p:extLst>
          </p:nvPr>
        </p:nvGraphicFramePr>
        <p:xfrm>
          <a:off x="492153" y="1639258"/>
          <a:ext cx="8182061" cy="493776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791716">
                  <a:extLst>
                    <a:ext uri="{9D8B030D-6E8A-4147-A177-3AD203B41FA5}">
                      <a16:colId xmlns:a16="http://schemas.microsoft.com/office/drawing/2014/main" val="1347001405"/>
                    </a:ext>
                  </a:extLst>
                </a:gridCol>
                <a:gridCol w="423238">
                  <a:extLst>
                    <a:ext uri="{9D8B030D-6E8A-4147-A177-3AD203B41FA5}">
                      <a16:colId xmlns:a16="http://schemas.microsoft.com/office/drawing/2014/main" val="2753184644"/>
                    </a:ext>
                  </a:extLst>
                </a:gridCol>
                <a:gridCol w="423238">
                  <a:extLst>
                    <a:ext uri="{9D8B030D-6E8A-4147-A177-3AD203B41FA5}">
                      <a16:colId xmlns:a16="http://schemas.microsoft.com/office/drawing/2014/main" val="2323025800"/>
                    </a:ext>
                  </a:extLst>
                </a:gridCol>
                <a:gridCol w="5692855">
                  <a:extLst>
                    <a:ext uri="{9D8B030D-6E8A-4147-A177-3AD203B41FA5}">
                      <a16:colId xmlns:a16="http://schemas.microsoft.com/office/drawing/2014/main" val="1172481008"/>
                    </a:ext>
                  </a:extLst>
                </a:gridCol>
                <a:gridCol w="851014">
                  <a:extLst>
                    <a:ext uri="{9D8B030D-6E8A-4147-A177-3AD203B41FA5}">
                      <a16:colId xmlns:a16="http://schemas.microsoft.com/office/drawing/2014/main" val="1782613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err="1"/>
                        <a:t>Jgst</a:t>
                      </a:r>
                      <a:r>
                        <a:rPr lang="de-DE" sz="1600" dirty="0"/>
                        <a:t>.</a:t>
                      </a:r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Pflichtfächer </a:t>
                      </a:r>
                      <a:r>
                        <a:rPr lang="de-DE" sz="1600" b="1" kern="1200" dirty="0">
                          <a:solidFill>
                            <a:srgbClr val="355D9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und Wahlpflichtfächer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de-DE" sz="1400" dirty="0"/>
                        <a:t>Wochen-stunden</a:t>
                      </a:r>
                      <a:endParaRPr lang="de-DE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325914"/>
                  </a:ext>
                </a:extLst>
              </a:tr>
              <a:tr h="3261360">
                <a:tc>
                  <a:txBody>
                    <a:bodyPr/>
                    <a:lstStyle/>
                    <a:p>
                      <a:r>
                        <a:rPr lang="de-DE" sz="1600" dirty="0" err="1"/>
                        <a:t>Q12</a:t>
                      </a:r>
                      <a:r>
                        <a:rPr lang="de-DE" sz="1600" dirty="0"/>
                        <a:t> </a:t>
                      </a:r>
                    </a:p>
                    <a:p>
                      <a:r>
                        <a:rPr lang="de-DE" sz="1600" dirty="0"/>
                        <a:t>und </a:t>
                      </a:r>
                    </a:p>
                    <a:p>
                      <a:r>
                        <a:rPr lang="de-DE" sz="1600" dirty="0" err="1"/>
                        <a:t>Q13</a:t>
                      </a:r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Deutsch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Mathematik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eine fortgeführte Fremdsprache </a:t>
                      </a:r>
                      <a:r>
                        <a:rPr lang="de-DE" sz="1600" b="0" kern="1200" dirty="0">
                          <a:solidFill>
                            <a:srgbClr val="355D90"/>
                          </a:solidFill>
                          <a:latin typeface="+mn-lt"/>
                          <a:cs typeface="Arial" panose="020B0604020202020204" pitchFamily="34" charset="0"/>
                        </a:rPr>
                        <a:t>(E, L, F, Ita)</a:t>
                      </a:r>
                      <a:endParaRPr lang="de-DE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eine Naturwissenschaft </a:t>
                      </a:r>
                      <a:r>
                        <a:rPr lang="de-DE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(Biologie, Chemie, Physik)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eine weitere fortgeführte Fremdsprache </a:t>
                      </a:r>
                      <a:b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</a:br>
                      <a:r>
                        <a:rPr lang="de-DE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oder</a:t>
                      </a:r>
                      <a:r>
                        <a:rPr lang="de-DE" sz="1600" b="1" i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eine spät beginnende Fremdsprache </a:t>
                      </a:r>
                      <a:r>
                        <a:rPr lang="de-DE" sz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(Spanisch; bereits gewählt)</a:t>
                      </a:r>
                      <a:r>
                        <a:rPr lang="de-DE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de-DE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</a:br>
                      <a:r>
                        <a:rPr lang="de-DE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oder </a:t>
                      </a: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eine weitere Naturwissenschaft</a:t>
                      </a:r>
                      <a:b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</a:br>
                      <a:r>
                        <a:rPr lang="de-DE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oder </a:t>
                      </a: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Informatik </a:t>
                      </a:r>
                      <a:r>
                        <a:rPr lang="de-DE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(nur NTG)</a:t>
                      </a: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</a:br>
                      <a:r>
                        <a:rPr lang="de-DE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oder </a:t>
                      </a:r>
                      <a:r>
                        <a:rPr lang="de-DE" sz="16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spät beginnende </a:t>
                      </a: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Informatik </a:t>
                      </a:r>
                      <a:r>
                        <a:rPr lang="de-DE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(SG)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Religionslehre bzw. Ethik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Geschichte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Kunst </a:t>
                      </a:r>
                      <a:r>
                        <a:rPr lang="de-DE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oder</a:t>
                      </a: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Musik </a:t>
                      </a:r>
                      <a:r>
                        <a:rPr lang="de-DE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(bereits gewählt)</a:t>
                      </a:r>
                      <a:endParaRPr lang="de-DE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Sport</a:t>
                      </a:r>
                      <a:endParaRPr lang="de-DE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4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4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de-DE" sz="16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de-DE" sz="16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de-DE" sz="16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de-DE" sz="16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2</a:t>
                      </a:r>
                      <a:endParaRPr lang="de-DE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780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nur Q12</a:t>
                      </a:r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/>
                        <a:t>Politik und Gesellschaft </a:t>
                      </a:r>
                      <a:r>
                        <a:rPr lang="de-DE" sz="1400" kern="1200" dirty="0"/>
                        <a:t>(</a:t>
                      </a:r>
                      <a:r>
                        <a:rPr lang="de-DE" sz="1400" kern="1200" dirty="0" err="1"/>
                        <a:t>PuG</a:t>
                      </a:r>
                      <a:r>
                        <a:rPr lang="de-DE" sz="1400" kern="1200" dirty="0"/>
                        <a:t>)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Geographie </a:t>
                      </a:r>
                      <a:r>
                        <a:rPr lang="de-DE" sz="16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oder</a:t>
                      </a:r>
                      <a:r>
                        <a:rPr lang="de-DE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Wirtschaft und Recht </a:t>
                      </a:r>
                      <a:r>
                        <a:rPr lang="de-DE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(WR)</a:t>
                      </a:r>
                      <a:endParaRPr lang="de-DE" sz="16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de-DE" sz="1600" kern="1200" dirty="0"/>
                        <a:t>2</a:t>
                      </a:r>
                    </a:p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de-DE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de-DE" sz="16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7319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nur Q13</a:t>
                      </a:r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Weiterführung von </a:t>
                      </a:r>
                      <a:r>
                        <a:rPr lang="de-DE" sz="16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PuG</a:t>
                      </a:r>
                      <a:r>
                        <a:rPr lang="de-DE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6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oder</a:t>
                      </a:r>
                      <a:r>
                        <a:rPr lang="de-DE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Geographie </a:t>
                      </a:r>
                      <a:r>
                        <a:rPr lang="de-DE" sz="16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oder </a:t>
                      </a:r>
                      <a:r>
                        <a:rPr lang="de-DE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WR</a:t>
                      </a:r>
                      <a:endParaRPr lang="de-DE" sz="16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de-DE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de-DE" sz="16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9118211"/>
                  </a:ext>
                </a:extLst>
              </a:tr>
            </a:tbl>
          </a:graphicData>
        </a:graphic>
      </p:graphicFrame>
      <p:sp>
        <p:nvSpPr>
          <p:cNvPr id="13" name="Ellipse 12">
            <a:extLst>
              <a:ext uri="{FF2B5EF4-FFF2-40B4-BE49-F238E27FC236}">
                <a16:creationId xmlns:a16="http://schemas.microsoft.com/office/drawing/2014/main" id="{AFD2B4BF-B26A-4608-A22D-0A88CB41DB20}"/>
              </a:ext>
            </a:extLst>
          </p:cNvPr>
          <p:cNvSpPr/>
          <p:nvPr/>
        </p:nvSpPr>
        <p:spPr>
          <a:xfrm>
            <a:off x="5782491" y="149221"/>
            <a:ext cx="1517400" cy="1346159"/>
          </a:xfrm>
          <a:prstGeom prst="ellipse">
            <a:avLst/>
          </a:prstGeom>
          <a:solidFill>
            <a:srgbClr val="D7B9E5"/>
          </a:solidFill>
          <a:ln>
            <a:solidFill>
              <a:srgbClr val="D7B9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970E631-C26C-4734-9733-D4DF6B46299C}"/>
              </a:ext>
            </a:extLst>
          </p:cNvPr>
          <p:cNvSpPr txBox="1"/>
          <p:nvPr/>
        </p:nvSpPr>
        <p:spPr>
          <a:xfrm>
            <a:off x="5941926" y="345246"/>
            <a:ext cx="11985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4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b</a:t>
            </a:r>
            <a:r>
              <a:rPr kumimoji="0" lang="en-GB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reite</a:t>
            </a:r>
            <a:r>
              <a:rPr kumimoji="0" lang="en-GB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und </a:t>
            </a:r>
            <a:r>
              <a:rPr kumimoji="0" lang="en-GB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vertiefte</a:t>
            </a:r>
            <a:r>
              <a:rPr kumimoji="0" lang="en-GB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Allgemein-bildung</a:t>
            </a:r>
            <a:endParaRPr kumimoji="0" lang="en-GB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F4C3720-4728-4C86-B1FD-E8E06AE0C694}"/>
              </a:ext>
            </a:extLst>
          </p:cNvPr>
          <p:cNvSpPr/>
          <p:nvPr/>
        </p:nvSpPr>
        <p:spPr>
          <a:xfrm>
            <a:off x="7140456" y="149221"/>
            <a:ext cx="1517400" cy="13461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B3A5EEA-DB35-4DFF-A4D9-88F05F825745}"/>
              </a:ext>
            </a:extLst>
          </p:cNvPr>
          <p:cNvSpPr txBox="1"/>
          <p:nvPr/>
        </p:nvSpPr>
        <p:spPr>
          <a:xfrm>
            <a:off x="7251707" y="396751"/>
            <a:ext cx="12948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4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i</a:t>
            </a:r>
            <a:r>
              <a:rPr kumimoji="0" lang="en-GB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ndividuelle</a:t>
            </a:r>
            <a:endParaRPr kumimoji="0" lang="en-GB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Wahl-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möglichkeiten</a:t>
            </a:r>
            <a:endParaRPr kumimoji="0" lang="en-GB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773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845" y="954069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Belegung</a:t>
            </a:r>
            <a:r>
              <a:rPr lang="en-GB" altLang="de-DE" sz="1800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Belegungsbeispiele</a:t>
            </a:r>
            <a:endParaRPr lang="en-GB" altLang="de-DE" sz="1800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92" y="1611402"/>
            <a:ext cx="827868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Leistungsfach</a:t>
            </a:r>
            <a:r>
              <a:rPr lang="en-GB" altLang="de-DE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(LF)</a:t>
            </a: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748396076"/>
              </p:ext>
            </p:extLst>
          </p:nvPr>
        </p:nvGraphicFramePr>
        <p:xfrm>
          <a:off x="395532" y="1672687"/>
          <a:ext cx="8569325" cy="4739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Ellipse 8">
            <a:extLst>
              <a:ext uri="{FF2B5EF4-FFF2-40B4-BE49-F238E27FC236}">
                <a16:creationId xmlns:a16="http://schemas.microsoft.com/office/drawing/2014/main" id="{3F4C3720-4728-4C86-B1FD-E8E06AE0C694}"/>
              </a:ext>
            </a:extLst>
          </p:cNvPr>
          <p:cNvSpPr/>
          <p:nvPr/>
        </p:nvSpPr>
        <p:spPr>
          <a:xfrm>
            <a:off x="5115056" y="247902"/>
            <a:ext cx="1517400" cy="13461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B3A5EEA-DB35-4DFF-A4D9-88F05F825745}"/>
              </a:ext>
            </a:extLst>
          </p:cNvPr>
          <p:cNvSpPr txBox="1"/>
          <p:nvPr/>
        </p:nvSpPr>
        <p:spPr>
          <a:xfrm>
            <a:off x="5290932" y="551650"/>
            <a:ext cx="12948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individuelle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Wahl-</a:t>
            </a: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möglichkeiten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670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551" y="951571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Belegung</a:t>
            </a:r>
            <a:r>
              <a:rPr lang="en-GB" altLang="de-DE" sz="1800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Belegungsbeispiele</a:t>
            </a:r>
            <a:endParaRPr lang="en-GB" altLang="de-DE" sz="1800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2" y="1493404"/>
            <a:ext cx="827868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Leistungsfach</a:t>
            </a:r>
            <a:r>
              <a:rPr lang="en-GB" altLang="de-DE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(LF)</a:t>
            </a: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C2BE3B7-1E99-4A7A-B09F-E13E0E7C50D7}"/>
              </a:ext>
            </a:extLst>
          </p:cNvPr>
          <p:cNvSpPr/>
          <p:nvPr/>
        </p:nvSpPr>
        <p:spPr>
          <a:xfrm>
            <a:off x="395532" y="1672687"/>
            <a:ext cx="8569325" cy="4867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de-DE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de-DE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de-DE" i="1" dirty="0"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de-DE" i="1" dirty="0">
                <a:cs typeface="Arial" panose="020B0604020202020204" pitchFamily="34" charset="0"/>
              </a:rPr>
              <a:t>Nicht als Leistungsfach wählbar: </a:t>
            </a:r>
            <a:r>
              <a:rPr lang="de-DE" dirty="0">
                <a:cs typeface="Arial" panose="020B0604020202020204" pitchFamily="34" charset="0"/>
              </a:rPr>
              <a:t>Deutsch, Mathematik, spät beginnende Fremdsprachen, spät beginnende Informatik, Lehrplanalternativen (Biophysik, Astrophysik)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232284"/>
              </p:ext>
            </p:extLst>
          </p:nvPr>
        </p:nvGraphicFramePr>
        <p:xfrm>
          <a:off x="493333" y="2161307"/>
          <a:ext cx="7916834" cy="1911928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3958417">
                  <a:extLst>
                    <a:ext uri="{9D8B030D-6E8A-4147-A177-3AD203B41FA5}">
                      <a16:colId xmlns:a16="http://schemas.microsoft.com/office/drawing/2014/main" val="496565774"/>
                    </a:ext>
                  </a:extLst>
                </a:gridCol>
                <a:gridCol w="3958417">
                  <a:extLst>
                    <a:ext uri="{9D8B030D-6E8A-4147-A177-3AD203B41FA5}">
                      <a16:colId xmlns:a16="http://schemas.microsoft.com/office/drawing/2014/main" val="2628477223"/>
                    </a:ext>
                  </a:extLst>
                </a:gridCol>
              </a:tblGrid>
              <a:tr h="9559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5-stündige Leistungsfächer</a:t>
                      </a:r>
                      <a:endParaRPr lang="de-DE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fortgeführte Fremdsprachen,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Naturwissenschaften (Biologie, Chemie, Physik),</a:t>
                      </a:r>
                      <a:r>
                        <a:rPr lang="de-DE" sz="1600" baseline="0" dirty="0"/>
                        <a:t> </a:t>
                      </a:r>
                      <a:r>
                        <a:rPr lang="de-DE" sz="1600" dirty="0"/>
                        <a:t>Informatik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622817"/>
                  </a:ext>
                </a:extLst>
              </a:tr>
              <a:tr h="9559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4-stündige Leistungsfächer</a:t>
                      </a:r>
                      <a:endParaRPr lang="de-DE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Geschichte, Politik und Gesellschaft, Geographie, Wirtschaft und Recht, Religionslehre</a:t>
                      </a:r>
                      <a:r>
                        <a:rPr lang="de-DE" sz="1600" baseline="0" dirty="0"/>
                        <a:t> bzw. Ethik, Musik, Kunst, Sport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986716"/>
                  </a:ext>
                </a:extLst>
              </a:tr>
            </a:tbl>
          </a:graphicData>
        </a:graphic>
      </p:graphicFrame>
      <p:sp>
        <p:nvSpPr>
          <p:cNvPr id="9" name="Ellipse 8">
            <a:extLst>
              <a:ext uri="{FF2B5EF4-FFF2-40B4-BE49-F238E27FC236}">
                <a16:creationId xmlns:a16="http://schemas.microsoft.com/office/drawing/2014/main" id="{3F4C3720-4728-4C86-B1FD-E8E06AE0C694}"/>
              </a:ext>
            </a:extLst>
          </p:cNvPr>
          <p:cNvSpPr/>
          <p:nvPr/>
        </p:nvSpPr>
        <p:spPr>
          <a:xfrm>
            <a:off x="5085412" y="217994"/>
            <a:ext cx="1517400" cy="13461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B3A5EEA-DB35-4DFF-A4D9-88F05F825745}"/>
              </a:ext>
            </a:extLst>
          </p:cNvPr>
          <p:cNvSpPr txBox="1"/>
          <p:nvPr/>
        </p:nvSpPr>
        <p:spPr>
          <a:xfrm>
            <a:off x="5196663" y="512361"/>
            <a:ext cx="12948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individuelle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Wahl-</a:t>
            </a: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möglichkeiten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96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6686" y="969756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Belegung</a:t>
            </a:r>
            <a:r>
              <a:rPr lang="en-GB" altLang="de-DE" sz="1800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Belegungsbeispiele</a:t>
            </a:r>
            <a:endParaRPr lang="en-GB" altLang="de-DE" sz="1800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2" y="1569476"/>
            <a:ext cx="827868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Leistungsfach</a:t>
            </a:r>
            <a:r>
              <a:rPr lang="en-GB" altLang="de-DE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Kunst</a:t>
            </a:r>
            <a:r>
              <a:rPr lang="en-GB" altLang="de-DE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Musik</a:t>
            </a:r>
            <a:r>
              <a:rPr lang="en-GB" altLang="de-DE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, Sport</a:t>
            </a: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C2BE3B7-1E99-4A7A-B09F-E13E0E7C50D7}"/>
              </a:ext>
            </a:extLst>
          </p:cNvPr>
          <p:cNvSpPr/>
          <p:nvPr/>
        </p:nvSpPr>
        <p:spPr>
          <a:xfrm>
            <a:off x="395532" y="1672687"/>
            <a:ext cx="856932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>
              <a:cs typeface="Arial" panose="020B0604020202020204" pitchFamily="34" charset="0"/>
            </a:endParaRPr>
          </a:p>
          <a:p>
            <a:r>
              <a:rPr lang="de-DE" b="1" dirty="0">
                <a:cs typeface="Arial" panose="020B0604020202020204" pitchFamily="34" charset="0"/>
              </a:rPr>
              <a:t>Kunst</a:t>
            </a:r>
          </a:p>
          <a:p>
            <a:pPr marL="442913" indent="-285750">
              <a:buFont typeface="Arial" panose="020B0604020202020204" pitchFamily="34" charset="0"/>
              <a:buChar char="•"/>
            </a:pPr>
            <a:r>
              <a:rPr lang="de-DE" dirty="0">
                <a:cs typeface="Arial" panose="020B0604020202020204" pitchFamily="34" charset="0"/>
              </a:rPr>
              <a:t>Abiturprüfung </a:t>
            </a:r>
            <a:r>
              <a:rPr lang="de-DE" i="1" dirty="0">
                <a:cs typeface="Arial" panose="020B0604020202020204" pitchFamily="34" charset="0"/>
              </a:rPr>
              <a:t>verpflichtend schriftlich </a:t>
            </a:r>
            <a:r>
              <a:rPr lang="de-DE" dirty="0">
                <a:cs typeface="Arial" panose="020B0604020202020204" pitchFamily="34" charset="0"/>
              </a:rPr>
              <a:t>(besondere Fachprüfung)</a:t>
            </a:r>
          </a:p>
          <a:p>
            <a:pPr marL="442913" indent="-285750">
              <a:buFont typeface="Arial" panose="020B0604020202020204" pitchFamily="34" charset="0"/>
              <a:buChar char="•"/>
            </a:pPr>
            <a:r>
              <a:rPr lang="de-DE" i="1" dirty="0">
                <a:cs typeface="Arial" panose="020B0604020202020204" pitchFamily="34" charset="0"/>
              </a:rPr>
              <a:t>mind. Note 3 </a:t>
            </a:r>
            <a:r>
              <a:rPr lang="de-DE" dirty="0">
                <a:cs typeface="Arial" panose="020B0604020202020204" pitchFamily="34" charset="0"/>
              </a:rPr>
              <a:t>im Zwischenzeugnis der </a:t>
            </a:r>
            <a:r>
              <a:rPr lang="de-DE" dirty="0" err="1">
                <a:cs typeface="Arial" panose="020B0604020202020204" pitchFamily="34" charset="0"/>
              </a:rPr>
              <a:t>Jgst</a:t>
            </a:r>
            <a:r>
              <a:rPr lang="de-DE" dirty="0">
                <a:cs typeface="Arial" panose="020B0604020202020204" pitchFamily="34" charset="0"/>
              </a:rPr>
              <a:t>. 11 </a:t>
            </a:r>
            <a:br>
              <a:rPr lang="de-DE" dirty="0">
                <a:cs typeface="Arial" panose="020B0604020202020204" pitchFamily="34" charset="0"/>
              </a:rPr>
            </a:br>
            <a:r>
              <a:rPr lang="de-DE" dirty="0">
                <a:cs typeface="Arial" panose="020B0604020202020204" pitchFamily="34" charset="0"/>
              </a:rPr>
              <a:t>(bzw. Jahreszeugnis der </a:t>
            </a:r>
            <a:r>
              <a:rPr lang="de-DE" dirty="0" err="1">
                <a:cs typeface="Arial" panose="020B0604020202020204" pitchFamily="34" charset="0"/>
              </a:rPr>
              <a:t>Jgst</a:t>
            </a:r>
            <a:r>
              <a:rPr lang="de-DE" dirty="0">
                <a:cs typeface="Arial" panose="020B0604020202020204" pitchFamily="34" charset="0"/>
              </a:rPr>
              <a:t>. 10 bei Überspringen von </a:t>
            </a:r>
            <a:r>
              <a:rPr lang="de-DE" dirty="0" err="1">
                <a:cs typeface="Arial" panose="020B0604020202020204" pitchFamily="34" charset="0"/>
              </a:rPr>
              <a:t>Jgst</a:t>
            </a:r>
            <a:r>
              <a:rPr lang="de-DE" dirty="0">
                <a:cs typeface="Arial" panose="020B0604020202020204" pitchFamily="34" charset="0"/>
              </a:rPr>
              <a:t>. 11)</a:t>
            </a:r>
          </a:p>
          <a:p>
            <a:pPr marL="442913" indent="-285750">
              <a:buFont typeface="Arial" panose="020B0604020202020204" pitchFamily="34" charset="0"/>
              <a:buChar char="•"/>
            </a:pPr>
            <a:endParaRPr lang="de-DE" dirty="0">
              <a:cs typeface="Arial" panose="020B0604020202020204" pitchFamily="34" charset="0"/>
            </a:endParaRPr>
          </a:p>
          <a:p>
            <a:r>
              <a:rPr lang="de-DE" b="1" dirty="0">
                <a:cs typeface="Arial" panose="020B0604020202020204" pitchFamily="34" charset="0"/>
              </a:rPr>
              <a:t>Musik</a:t>
            </a:r>
          </a:p>
          <a:p>
            <a:pPr marL="442913" indent="-285750">
              <a:buFont typeface="Arial" panose="020B0604020202020204" pitchFamily="34" charset="0"/>
              <a:buChar char="•"/>
            </a:pPr>
            <a:r>
              <a:rPr lang="de-DE" dirty="0">
                <a:cs typeface="Arial" panose="020B0604020202020204" pitchFamily="34" charset="0"/>
              </a:rPr>
              <a:t>Abiturprüfung </a:t>
            </a:r>
            <a:r>
              <a:rPr lang="de-DE" i="1" dirty="0">
                <a:cs typeface="Arial" panose="020B0604020202020204" pitchFamily="34" charset="0"/>
              </a:rPr>
              <a:t>verpflichtend schriftlich </a:t>
            </a:r>
            <a:r>
              <a:rPr lang="de-DE" dirty="0">
                <a:cs typeface="Arial" panose="020B0604020202020204" pitchFamily="34" charset="0"/>
              </a:rPr>
              <a:t>(besondere Fachprüfung)</a:t>
            </a:r>
          </a:p>
          <a:p>
            <a:pPr marL="442913" indent="-285750">
              <a:buFont typeface="Arial" panose="020B0604020202020204" pitchFamily="34" charset="0"/>
              <a:buChar char="•"/>
            </a:pPr>
            <a:r>
              <a:rPr lang="de-DE" i="1" dirty="0">
                <a:cs typeface="Arial" panose="020B0604020202020204" pitchFamily="34" charset="0"/>
              </a:rPr>
              <a:t>mind. Note 3 </a:t>
            </a:r>
            <a:r>
              <a:rPr lang="de-DE" dirty="0">
                <a:cs typeface="Arial" panose="020B0604020202020204" pitchFamily="34" charset="0"/>
              </a:rPr>
              <a:t>im Zwischenzeugnis der </a:t>
            </a:r>
            <a:r>
              <a:rPr lang="de-DE" dirty="0" err="1">
                <a:cs typeface="Arial" panose="020B0604020202020204" pitchFamily="34" charset="0"/>
              </a:rPr>
              <a:t>Jgst</a:t>
            </a:r>
            <a:r>
              <a:rPr lang="de-DE" dirty="0">
                <a:cs typeface="Arial" panose="020B0604020202020204" pitchFamily="34" charset="0"/>
              </a:rPr>
              <a:t>. 11 </a:t>
            </a:r>
            <a:br>
              <a:rPr lang="de-DE" dirty="0">
                <a:cs typeface="Arial" panose="020B0604020202020204" pitchFamily="34" charset="0"/>
              </a:rPr>
            </a:br>
            <a:r>
              <a:rPr lang="de-DE" dirty="0">
                <a:cs typeface="Arial" panose="020B0604020202020204" pitchFamily="34" charset="0"/>
              </a:rPr>
              <a:t>(bzw. Jahreszeugnis der </a:t>
            </a:r>
            <a:r>
              <a:rPr lang="de-DE" dirty="0" err="1">
                <a:cs typeface="Arial" panose="020B0604020202020204" pitchFamily="34" charset="0"/>
              </a:rPr>
              <a:t>Jgst</a:t>
            </a:r>
            <a:r>
              <a:rPr lang="de-DE" dirty="0">
                <a:cs typeface="Arial" panose="020B0604020202020204" pitchFamily="34" charset="0"/>
              </a:rPr>
              <a:t>. 10 bei Überspringen von </a:t>
            </a:r>
            <a:r>
              <a:rPr lang="de-DE" dirty="0" err="1">
                <a:cs typeface="Arial" panose="020B0604020202020204" pitchFamily="34" charset="0"/>
              </a:rPr>
              <a:t>Jgst</a:t>
            </a:r>
            <a:r>
              <a:rPr lang="de-DE" dirty="0">
                <a:cs typeface="Arial" panose="020B0604020202020204" pitchFamily="34" charset="0"/>
              </a:rPr>
              <a:t>. 11) </a:t>
            </a:r>
          </a:p>
          <a:p>
            <a:pPr marL="442913" indent="-285750">
              <a:buFont typeface="Arial" panose="020B0604020202020204" pitchFamily="34" charset="0"/>
              <a:buChar char="•"/>
            </a:pPr>
            <a:r>
              <a:rPr lang="de-DE" i="1" dirty="0">
                <a:cs typeface="Arial" panose="020B0604020202020204" pitchFamily="34" charset="0"/>
              </a:rPr>
              <a:t>Nachweis von angemessenen Fertigkeiten </a:t>
            </a:r>
            <a:r>
              <a:rPr lang="de-DE" dirty="0">
                <a:cs typeface="Arial" panose="020B0604020202020204" pitchFamily="34" charset="0"/>
              </a:rPr>
              <a:t>in Instrument oder Gesang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cs typeface="Arial" panose="020B0604020202020204" pitchFamily="34" charset="0"/>
            </a:endParaRPr>
          </a:p>
          <a:p>
            <a:r>
              <a:rPr lang="de-DE" b="1" dirty="0">
                <a:cs typeface="Arial" panose="020B0604020202020204" pitchFamily="34" charset="0"/>
              </a:rPr>
              <a:t>Sport</a:t>
            </a:r>
          </a:p>
          <a:p>
            <a:pPr marL="442913" indent="-285750">
              <a:buFont typeface="Arial" panose="020B0604020202020204" pitchFamily="34" charset="0"/>
              <a:buChar char="•"/>
            </a:pPr>
            <a:r>
              <a:rPr lang="de-DE" dirty="0">
                <a:cs typeface="Arial" panose="020B0604020202020204" pitchFamily="34" charset="0"/>
              </a:rPr>
              <a:t>Abiturprüfung </a:t>
            </a:r>
            <a:r>
              <a:rPr lang="de-DE" i="1" dirty="0">
                <a:cs typeface="Arial" panose="020B0604020202020204" pitchFamily="34" charset="0"/>
              </a:rPr>
              <a:t>schriftlich oder mündlich </a:t>
            </a:r>
            <a:r>
              <a:rPr lang="de-DE" dirty="0">
                <a:cs typeface="Arial" panose="020B0604020202020204" pitchFamily="34" charset="0"/>
              </a:rPr>
              <a:t>möglich (besondere Fachprüfung)</a:t>
            </a:r>
            <a:br>
              <a:rPr lang="de-DE" dirty="0">
                <a:cs typeface="Arial" panose="020B0604020202020204" pitchFamily="34" charset="0"/>
              </a:rPr>
            </a:br>
            <a:r>
              <a:rPr lang="de-DE" dirty="0">
                <a:cs typeface="Arial" panose="020B0604020202020204" pitchFamily="34" charset="0"/>
              </a:rPr>
              <a:t>Wahl der Prüfungsform erst in 13/1</a:t>
            </a:r>
          </a:p>
          <a:p>
            <a:pPr marL="442913" indent="-285750">
              <a:buFont typeface="Arial" panose="020B0604020202020204" pitchFamily="34" charset="0"/>
              <a:buChar char="•"/>
            </a:pPr>
            <a:r>
              <a:rPr lang="de-DE" i="1" dirty="0">
                <a:cs typeface="Arial" panose="020B0604020202020204" pitchFamily="34" charset="0"/>
              </a:rPr>
              <a:t>mind. Note 3 </a:t>
            </a:r>
            <a:r>
              <a:rPr lang="de-DE" dirty="0">
                <a:cs typeface="Arial" panose="020B0604020202020204" pitchFamily="34" charset="0"/>
              </a:rPr>
              <a:t>im Zwischenzeugnis der </a:t>
            </a:r>
            <a:r>
              <a:rPr lang="de-DE" dirty="0" err="1">
                <a:cs typeface="Arial" panose="020B0604020202020204" pitchFamily="34" charset="0"/>
              </a:rPr>
              <a:t>Jgst</a:t>
            </a:r>
            <a:r>
              <a:rPr lang="de-DE" dirty="0">
                <a:cs typeface="Arial" panose="020B0604020202020204" pitchFamily="34" charset="0"/>
              </a:rPr>
              <a:t>. 11 </a:t>
            </a:r>
            <a:br>
              <a:rPr lang="de-DE" dirty="0">
                <a:cs typeface="Arial" panose="020B0604020202020204" pitchFamily="34" charset="0"/>
              </a:rPr>
            </a:br>
            <a:r>
              <a:rPr lang="de-DE" dirty="0">
                <a:cs typeface="Arial" panose="020B0604020202020204" pitchFamily="34" charset="0"/>
              </a:rPr>
              <a:t>(bzw. Jahreszeugnis der </a:t>
            </a:r>
            <a:r>
              <a:rPr lang="de-DE" dirty="0" err="1">
                <a:cs typeface="Arial" panose="020B0604020202020204" pitchFamily="34" charset="0"/>
              </a:rPr>
              <a:t>Jgst</a:t>
            </a:r>
            <a:r>
              <a:rPr lang="de-DE" dirty="0">
                <a:cs typeface="Arial" panose="020B0604020202020204" pitchFamily="34" charset="0"/>
              </a:rPr>
              <a:t>. 10 bei Überspringen von </a:t>
            </a:r>
            <a:r>
              <a:rPr lang="de-DE" dirty="0" err="1">
                <a:cs typeface="Arial" panose="020B0604020202020204" pitchFamily="34" charset="0"/>
              </a:rPr>
              <a:t>Jgst</a:t>
            </a:r>
            <a:r>
              <a:rPr lang="de-DE" dirty="0">
                <a:cs typeface="Arial" panose="020B0604020202020204" pitchFamily="34" charset="0"/>
              </a:rPr>
              <a:t>. 11)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F4C3720-4728-4C86-B1FD-E8E06AE0C694}"/>
              </a:ext>
            </a:extLst>
          </p:cNvPr>
          <p:cNvSpPr/>
          <p:nvPr/>
        </p:nvSpPr>
        <p:spPr>
          <a:xfrm>
            <a:off x="5132547" y="326528"/>
            <a:ext cx="1517400" cy="13461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B3A5EEA-DB35-4DFF-A4D9-88F05F825745}"/>
              </a:ext>
            </a:extLst>
          </p:cNvPr>
          <p:cNvSpPr txBox="1"/>
          <p:nvPr/>
        </p:nvSpPr>
        <p:spPr>
          <a:xfrm>
            <a:off x="5243798" y="600424"/>
            <a:ext cx="12948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individuelle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Wahl-</a:t>
            </a: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möglichkeiten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638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273" y="928077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Belegung</a:t>
            </a:r>
            <a:r>
              <a:rPr lang="en-GB" altLang="de-DE" sz="1800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Belegungsbeispiele</a:t>
            </a:r>
            <a:endParaRPr lang="en-GB" altLang="de-DE" sz="1800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3" y="1218233"/>
            <a:ext cx="827868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Pflichtbelegung</a:t>
            </a: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A87195EA-982C-42DB-B654-04BBDFBF9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77603"/>
              </p:ext>
            </p:extLst>
          </p:nvPr>
        </p:nvGraphicFramePr>
        <p:xfrm>
          <a:off x="492153" y="1639258"/>
          <a:ext cx="8182061" cy="493776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791716">
                  <a:extLst>
                    <a:ext uri="{9D8B030D-6E8A-4147-A177-3AD203B41FA5}">
                      <a16:colId xmlns:a16="http://schemas.microsoft.com/office/drawing/2014/main" val="1347001405"/>
                    </a:ext>
                  </a:extLst>
                </a:gridCol>
                <a:gridCol w="423238">
                  <a:extLst>
                    <a:ext uri="{9D8B030D-6E8A-4147-A177-3AD203B41FA5}">
                      <a16:colId xmlns:a16="http://schemas.microsoft.com/office/drawing/2014/main" val="2753184644"/>
                    </a:ext>
                  </a:extLst>
                </a:gridCol>
                <a:gridCol w="423238">
                  <a:extLst>
                    <a:ext uri="{9D8B030D-6E8A-4147-A177-3AD203B41FA5}">
                      <a16:colId xmlns:a16="http://schemas.microsoft.com/office/drawing/2014/main" val="2323025800"/>
                    </a:ext>
                  </a:extLst>
                </a:gridCol>
                <a:gridCol w="5692855">
                  <a:extLst>
                    <a:ext uri="{9D8B030D-6E8A-4147-A177-3AD203B41FA5}">
                      <a16:colId xmlns:a16="http://schemas.microsoft.com/office/drawing/2014/main" val="1172481008"/>
                    </a:ext>
                  </a:extLst>
                </a:gridCol>
                <a:gridCol w="851014">
                  <a:extLst>
                    <a:ext uri="{9D8B030D-6E8A-4147-A177-3AD203B41FA5}">
                      <a16:colId xmlns:a16="http://schemas.microsoft.com/office/drawing/2014/main" val="1782613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err="1"/>
                        <a:t>Jgst</a:t>
                      </a:r>
                      <a:r>
                        <a:rPr lang="de-DE" sz="1600" dirty="0"/>
                        <a:t>.</a:t>
                      </a:r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Pflichtfächer </a:t>
                      </a: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und Wahlpflichtfächer</a:t>
                      </a:r>
                      <a:endParaRPr lang="de-DE" sz="1600" b="1" kern="12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de-DE" sz="1400" dirty="0"/>
                        <a:t>Wochen-stunden</a:t>
                      </a:r>
                      <a:endParaRPr lang="de-DE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325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/>
                        <a:t>Q12</a:t>
                      </a:r>
                      <a:r>
                        <a:rPr lang="de-DE" sz="1600" dirty="0"/>
                        <a:t> </a:t>
                      </a:r>
                    </a:p>
                    <a:p>
                      <a:r>
                        <a:rPr lang="de-DE" sz="1600" dirty="0"/>
                        <a:t>und </a:t>
                      </a:r>
                    </a:p>
                    <a:p>
                      <a:r>
                        <a:rPr lang="de-DE" sz="1600" dirty="0" err="1"/>
                        <a:t>Q13</a:t>
                      </a:r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solidFill>
                            <a:srgbClr val="00B050"/>
                          </a:solidFill>
                          <a:latin typeface="+mn-lt"/>
                          <a:cs typeface="Arial" panose="020B0604020202020204" pitchFamily="34" charset="0"/>
                        </a:rPr>
                        <a:t>L E I S T U N G S F A C H</a:t>
                      </a:r>
                    </a:p>
                    <a:p>
                      <a:pPr algn="ctr"/>
                      <a:r>
                        <a:rPr lang="de-DE" sz="2400" b="1" dirty="0">
                          <a:solidFill>
                            <a:srgbClr val="00B050"/>
                          </a:solidFill>
                          <a:latin typeface="+mn-lt"/>
                          <a:cs typeface="Arial" panose="020B0604020202020204" pitchFamily="34" charset="0"/>
                        </a:rPr>
                        <a:t>(12/1-13/2)</a:t>
                      </a:r>
                    </a:p>
                  </a:txBody>
                  <a:tcPr vert="vert270" anchor="ctr"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de-DE" sz="16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Deutsch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Mathematik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00B050"/>
                          </a:solidFill>
                        </a:rPr>
                        <a:t>eine fortgeführte Fremdsprache </a:t>
                      </a:r>
                      <a:r>
                        <a:rPr lang="de-DE" sz="1600" b="0" kern="1200" dirty="0">
                          <a:solidFill>
                            <a:srgbClr val="00B050"/>
                          </a:solidFill>
                          <a:latin typeface="+mn-lt"/>
                          <a:cs typeface="Arial" panose="020B0604020202020204" pitchFamily="34" charset="0"/>
                        </a:rPr>
                        <a:t>(E, L, F, Ita)</a:t>
                      </a:r>
                      <a:endParaRPr lang="de-DE" sz="1600" dirty="0">
                        <a:solidFill>
                          <a:srgbClr val="00B05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rgbClr val="00B050"/>
                          </a:solidFill>
                        </a:rPr>
                        <a:t>eine Naturwissenschaft </a:t>
                      </a:r>
                      <a:r>
                        <a:rPr lang="de-DE" sz="1400" dirty="0">
                          <a:solidFill>
                            <a:srgbClr val="00B050"/>
                          </a:solidFill>
                        </a:rPr>
                        <a:t>(Biologie, Chemie, Physik)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rgbClr val="00B050"/>
                          </a:solidFill>
                        </a:rPr>
                        <a:t>eine weitere fortgeführte Fremdsprache </a:t>
                      </a: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</a:br>
                      <a:r>
                        <a:rPr lang="de-DE" sz="1600" b="1" i="1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oder</a:t>
                      </a:r>
                      <a:r>
                        <a:rPr lang="de-DE" sz="1600" b="1" i="1" baseline="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r>
                        <a:rPr lang="de-DE" sz="1600" baseline="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eine spät beginnende Fremdsprache</a:t>
                      </a:r>
                      <a:r>
                        <a:rPr lang="de-DE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de-DE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</a:br>
                      <a:r>
                        <a:rPr lang="de-DE" sz="1600" b="1" i="1" dirty="0">
                          <a:solidFill>
                            <a:srgbClr val="00B050"/>
                          </a:solidFill>
                        </a:rPr>
                        <a:t>oder </a:t>
                      </a:r>
                      <a:r>
                        <a:rPr lang="de-DE" sz="1600" dirty="0">
                          <a:solidFill>
                            <a:srgbClr val="00B050"/>
                          </a:solidFill>
                        </a:rPr>
                        <a:t>eine weitere Naturwissenschaft</a:t>
                      </a:r>
                      <a:br>
                        <a:rPr lang="de-DE" sz="1600" dirty="0">
                          <a:solidFill>
                            <a:srgbClr val="00B050"/>
                          </a:solidFill>
                        </a:rPr>
                      </a:br>
                      <a:r>
                        <a:rPr lang="de-DE" sz="1600" b="1" i="1" dirty="0">
                          <a:solidFill>
                            <a:srgbClr val="00B050"/>
                          </a:solidFill>
                        </a:rPr>
                        <a:t>oder </a:t>
                      </a:r>
                      <a:r>
                        <a:rPr lang="de-DE" sz="1600" dirty="0">
                          <a:solidFill>
                            <a:srgbClr val="00B050"/>
                          </a:solidFill>
                        </a:rPr>
                        <a:t>Informatik </a:t>
                      </a:r>
                      <a:r>
                        <a:rPr lang="de-DE" sz="1400" dirty="0">
                          <a:solidFill>
                            <a:srgbClr val="00B050"/>
                          </a:solidFill>
                        </a:rPr>
                        <a:t>(nur </a:t>
                      </a:r>
                      <a:r>
                        <a:rPr lang="de-DE" sz="1400" dirty="0" err="1">
                          <a:solidFill>
                            <a:srgbClr val="00B050"/>
                          </a:solidFill>
                        </a:rPr>
                        <a:t>NTG</a:t>
                      </a:r>
                      <a:r>
                        <a:rPr lang="de-DE" sz="1400" dirty="0">
                          <a:solidFill>
                            <a:srgbClr val="00B050"/>
                          </a:solidFill>
                        </a:rPr>
                        <a:t>)</a:t>
                      </a: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</a:br>
                      <a:r>
                        <a:rPr lang="de-DE" sz="1600" b="1" i="1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oder </a:t>
                      </a:r>
                      <a:r>
                        <a:rPr lang="de-DE" sz="1600" b="0" i="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spät beginnende </a:t>
                      </a:r>
                      <a:r>
                        <a:rPr lang="de-DE" sz="16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Informatik </a:t>
                      </a:r>
                      <a:r>
                        <a:rPr lang="de-DE" sz="14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(HG, SG, </a:t>
                      </a:r>
                      <a:r>
                        <a:rPr lang="de-DE" sz="1400" dirty="0" err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MuG</a:t>
                      </a:r>
                      <a:r>
                        <a:rPr lang="de-DE" sz="14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, </a:t>
                      </a:r>
                      <a:r>
                        <a:rPr lang="de-DE" sz="1400" dirty="0" err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WWG</a:t>
                      </a:r>
                      <a:r>
                        <a:rPr lang="de-DE" sz="14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, </a:t>
                      </a:r>
                      <a:r>
                        <a:rPr lang="de-DE" sz="1400" dirty="0" err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SWG</a:t>
                      </a:r>
                      <a:r>
                        <a:rPr lang="de-DE" sz="14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, </a:t>
                      </a:r>
                      <a:r>
                        <a:rPr lang="de-DE" sz="1400" dirty="0" err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EFK</a:t>
                      </a:r>
                      <a:r>
                        <a:rPr lang="de-DE" sz="14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)</a:t>
                      </a:r>
                      <a:endParaRPr lang="de-DE" sz="16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rgbClr val="00B050"/>
                          </a:solidFill>
                        </a:rPr>
                        <a:t>Religionslehre bzw. Ethik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rgbClr val="00B050"/>
                          </a:solidFill>
                        </a:rPr>
                        <a:t>Geschichte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rgbClr val="00B050"/>
                          </a:solidFill>
                        </a:rPr>
                        <a:t>Kunst </a:t>
                      </a:r>
                      <a:r>
                        <a:rPr lang="de-DE" sz="1600" b="1" i="1" dirty="0">
                          <a:solidFill>
                            <a:srgbClr val="00B050"/>
                          </a:solidFill>
                        </a:rPr>
                        <a:t>oder</a:t>
                      </a:r>
                      <a:r>
                        <a:rPr lang="de-DE" sz="1600" dirty="0">
                          <a:solidFill>
                            <a:srgbClr val="00B050"/>
                          </a:solidFill>
                        </a:rPr>
                        <a:t> Musik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rgbClr val="00B050"/>
                          </a:solidFill>
                        </a:rPr>
                        <a:t>Sport</a:t>
                      </a:r>
                      <a:endParaRPr lang="de-DE" sz="1600" dirty="0">
                        <a:solidFill>
                          <a:srgbClr val="00B05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4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4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de-DE" sz="16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de-DE" sz="16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de-DE" sz="16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de-DE" sz="16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2</a:t>
                      </a:r>
                      <a:endParaRPr lang="de-DE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780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nur Q12</a:t>
                      </a:r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rgbClr val="00B050"/>
                          </a:solidFill>
                        </a:rPr>
                        <a:t>Politik und Gesellschaft </a:t>
                      </a:r>
                      <a:r>
                        <a:rPr lang="de-DE" sz="1400" kern="1200" dirty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de-DE" sz="1400" kern="1200" dirty="0" err="1">
                          <a:solidFill>
                            <a:srgbClr val="00B050"/>
                          </a:solidFill>
                        </a:rPr>
                        <a:t>PuG</a:t>
                      </a:r>
                      <a:r>
                        <a:rPr lang="de-DE" sz="1400" kern="1200" dirty="0">
                          <a:solidFill>
                            <a:srgbClr val="00B050"/>
                          </a:solidFill>
                        </a:rPr>
                        <a:t>)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rgbClr val="00B050"/>
                          </a:solidFill>
                        </a:rPr>
                        <a:t>Geographie </a:t>
                      </a:r>
                      <a:r>
                        <a:rPr lang="de-DE" sz="1600" b="1" i="1" kern="1200" dirty="0">
                          <a:solidFill>
                            <a:srgbClr val="00B050"/>
                          </a:solidFill>
                        </a:rPr>
                        <a:t>oder </a:t>
                      </a:r>
                      <a:r>
                        <a:rPr lang="de-DE" sz="1600" kern="1200" dirty="0">
                          <a:solidFill>
                            <a:srgbClr val="00B050"/>
                          </a:solidFill>
                        </a:rPr>
                        <a:t>Wirtschaft und Recht </a:t>
                      </a:r>
                      <a:r>
                        <a:rPr lang="de-DE" sz="1400" kern="1200" dirty="0">
                          <a:solidFill>
                            <a:srgbClr val="00B050"/>
                          </a:solidFill>
                        </a:rPr>
                        <a:t>(WR)</a:t>
                      </a:r>
                      <a:endParaRPr lang="de-DE" sz="16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de-DE" sz="1600" kern="1200" dirty="0"/>
                        <a:t>2</a:t>
                      </a:r>
                    </a:p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de-DE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de-DE" sz="16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7319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nur Q13</a:t>
                      </a:r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Weiterführung von </a:t>
                      </a:r>
                      <a:r>
                        <a:rPr lang="de-DE" sz="1600" kern="1200" dirty="0" err="1">
                          <a:solidFill>
                            <a:srgbClr val="00B050"/>
                          </a:solidFill>
                        </a:rPr>
                        <a:t>PuG</a:t>
                      </a:r>
                      <a:r>
                        <a:rPr lang="de-DE" sz="1600" kern="120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de-DE" sz="1600" b="1" i="1" kern="1200" dirty="0">
                          <a:solidFill>
                            <a:srgbClr val="00B050"/>
                          </a:solidFill>
                        </a:rPr>
                        <a:t>oder </a:t>
                      </a:r>
                      <a:r>
                        <a:rPr lang="de-DE" sz="1600" kern="1200" dirty="0">
                          <a:solidFill>
                            <a:srgbClr val="00B050"/>
                          </a:solidFill>
                        </a:rPr>
                        <a:t>Geographie </a:t>
                      </a:r>
                      <a:r>
                        <a:rPr lang="de-DE" sz="1600" b="1" i="1" kern="1200" dirty="0">
                          <a:solidFill>
                            <a:srgbClr val="00B050"/>
                          </a:solidFill>
                        </a:rPr>
                        <a:t>oder</a:t>
                      </a:r>
                      <a:r>
                        <a:rPr lang="de-DE" sz="1600" kern="1200" dirty="0">
                          <a:solidFill>
                            <a:srgbClr val="00B050"/>
                          </a:solidFill>
                        </a:rPr>
                        <a:t> WR</a:t>
                      </a:r>
                      <a:endParaRPr lang="de-DE" sz="16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de-DE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de-DE" sz="16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9118211"/>
                  </a:ext>
                </a:extLst>
              </a:tr>
            </a:tbl>
          </a:graphicData>
        </a:graphic>
      </p:graphicFrame>
      <p:sp>
        <p:nvSpPr>
          <p:cNvPr id="8" name="Ellipse 7">
            <a:extLst>
              <a:ext uri="{FF2B5EF4-FFF2-40B4-BE49-F238E27FC236}">
                <a16:creationId xmlns:a16="http://schemas.microsoft.com/office/drawing/2014/main" id="{3F4C3720-4728-4C86-B1FD-E8E06AE0C694}"/>
              </a:ext>
            </a:extLst>
          </p:cNvPr>
          <p:cNvSpPr/>
          <p:nvPr/>
        </p:nvSpPr>
        <p:spPr>
          <a:xfrm>
            <a:off x="5057132" y="149220"/>
            <a:ext cx="1517400" cy="13461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B3A5EEA-DB35-4DFF-A4D9-88F05F825745}"/>
              </a:ext>
            </a:extLst>
          </p:cNvPr>
          <p:cNvSpPr txBox="1"/>
          <p:nvPr/>
        </p:nvSpPr>
        <p:spPr>
          <a:xfrm>
            <a:off x="5168383" y="452969"/>
            <a:ext cx="12948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individuelle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Wahl-</a:t>
            </a: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möglichkeiten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970E631-C26C-4734-9733-D4DF6B46299C}"/>
              </a:ext>
            </a:extLst>
          </p:cNvPr>
          <p:cNvSpPr txBox="1"/>
          <p:nvPr/>
        </p:nvSpPr>
        <p:spPr>
          <a:xfrm>
            <a:off x="7814339" y="3646473"/>
            <a:ext cx="1053687" cy="461665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2400" b="1" dirty="0">
                <a:solidFill>
                  <a:schemeClr val="bg1"/>
                </a:solidFill>
                <a:cs typeface="Arial" panose="020B0604020202020204" pitchFamily="34" charset="0"/>
              </a:rPr>
              <a:t>+ 2 </a:t>
            </a:r>
            <a:r>
              <a:rPr lang="en-GB" altLang="de-DE" sz="2400" b="1" dirty="0" err="1">
                <a:solidFill>
                  <a:schemeClr val="bg1"/>
                </a:solidFill>
                <a:cs typeface="Arial" panose="020B0604020202020204" pitchFamily="34" charset="0"/>
              </a:rPr>
              <a:t>WS</a:t>
            </a:r>
            <a:endParaRPr lang="en-GB" altLang="de-DE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638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997" y="1041735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Belegung</a:t>
            </a:r>
            <a:r>
              <a:rPr lang="en-GB" altLang="de-DE" sz="1800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Belegungsbeispiele</a:t>
            </a:r>
            <a:endParaRPr lang="en-GB" altLang="de-DE" sz="1800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173" y="1672687"/>
            <a:ext cx="827868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Wissenschaftspropädeutisches</a:t>
            </a:r>
            <a:r>
              <a:rPr lang="en-GB" altLang="de-DE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Seminar </a:t>
            </a: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338407913"/>
              </p:ext>
            </p:extLst>
          </p:nvPr>
        </p:nvGraphicFramePr>
        <p:xfrm>
          <a:off x="395532" y="1672687"/>
          <a:ext cx="8569325" cy="4739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Ellipse 8">
            <a:extLst>
              <a:ext uri="{FF2B5EF4-FFF2-40B4-BE49-F238E27FC236}">
                <a16:creationId xmlns:a16="http://schemas.microsoft.com/office/drawing/2014/main" id="{3F4C3720-4728-4C86-B1FD-E8E06AE0C694}"/>
              </a:ext>
            </a:extLst>
          </p:cNvPr>
          <p:cNvSpPr/>
          <p:nvPr/>
        </p:nvSpPr>
        <p:spPr>
          <a:xfrm>
            <a:off x="5104266" y="326528"/>
            <a:ext cx="1517400" cy="13461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B3A5EEA-DB35-4DFF-A4D9-88F05F825745}"/>
              </a:ext>
            </a:extLst>
          </p:cNvPr>
          <p:cNvSpPr txBox="1"/>
          <p:nvPr/>
        </p:nvSpPr>
        <p:spPr>
          <a:xfrm>
            <a:off x="5215517" y="612197"/>
            <a:ext cx="12948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individuelle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Wahl-</a:t>
            </a: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möglichkeiten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712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545" y="647297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Belegung</a:t>
            </a:r>
            <a:r>
              <a:rPr lang="en-GB" altLang="de-DE" sz="1800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Belegungsbeispiele</a:t>
            </a:r>
            <a:endParaRPr lang="en-GB" altLang="de-DE" sz="1800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3" y="1218233"/>
            <a:ext cx="827868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Wissenschaftspropädeutisches</a:t>
            </a:r>
            <a:r>
              <a:rPr lang="en-GB" altLang="de-DE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Seminar </a:t>
            </a: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C2BE3B7-1E99-4A7A-B09F-E13E0E7C50D7}"/>
              </a:ext>
            </a:extLst>
          </p:cNvPr>
          <p:cNvSpPr/>
          <p:nvPr/>
        </p:nvSpPr>
        <p:spPr>
          <a:xfrm>
            <a:off x="395532" y="1672687"/>
            <a:ext cx="8569325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b="1" dirty="0">
                <a:cs typeface="Arial" panose="020B0604020202020204" pitchFamily="34" charset="0"/>
              </a:rPr>
              <a:t>Ziele des W-Seminars</a:t>
            </a:r>
          </a:p>
          <a:p>
            <a:pPr marL="44291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cs typeface="Arial" panose="020B0604020202020204" pitchFamily="34" charset="0"/>
              </a:rPr>
              <a:t>Erlernen von </a:t>
            </a:r>
            <a:r>
              <a:rPr lang="de-DE" i="1" dirty="0">
                <a:cs typeface="Arial" panose="020B0604020202020204" pitchFamily="34" charset="0"/>
              </a:rPr>
              <a:t>Methoden wissenschaftlichen Arbeitens</a:t>
            </a:r>
          </a:p>
          <a:p>
            <a:pPr marL="44291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cs typeface="Arial" panose="020B0604020202020204" pitchFamily="34" charset="0"/>
              </a:rPr>
              <a:t>Erstellung einer </a:t>
            </a:r>
            <a:r>
              <a:rPr lang="de-DE" i="1" dirty="0">
                <a:cs typeface="Arial" panose="020B0604020202020204" pitchFamily="34" charset="0"/>
              </a:rPr>
              <a:t>Seminararbeit </a:t>
            </a:r>
            <a:r>
              <a:rPr lang="de-DE" dirty="0">
                <a:cs typeface="Arial" panose="020B0604020202020204" pitchFamily="34" charset="0"/>
              </a:rPr>
              <a:t>und </a:t>
            </a:r>
            <a:r>
              <a:rPr lang="de-DE" i="1" dirty="0">
                <a:cs typeface="Arial" panose="020B0604020202020204" pitchFamily="34" charset="0"/>
              </a:rPr>
              <a:t>Präsentation</a:t>
            </a:r>
            <a:r>
              <a:rPr lang="de-DE" dirty="0">
                <a:cs typeface="Arial" panose="020B0604020202020204" pitchFamily="34" charset="0"/>
              </a:rPr>
              <a:t> der Arbeit</a:t>
            </a:r>
          </a:p>
          <a:p>
            <a:pPr marL="44291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cs typeface="Arial" panose="020B0604020202020204" pitchFamily="34" charset="0"/>
              </a:rPr>
              <a:t>keine abiturrelevanten fachlichen Inhalte zum Rahmenthema, </a:t>
            </a:r>
            <a:br>
              <a:rPr lang="de-DE" dirty="0">
                <a:cs typeface="Arial" panose="020B0604020202020204" pitchFamily="34" charset="0"/>
              </a:rPr>
            </a:br>
            <a:r>
              <a:rPr lang="de-DE" dirty="0">
                <a:cs typeface="Arial" panose="020B0604020202020204" pitchFamily="34" charset="0"/>
              </a:rPr>
              <a:t>sondern </a:t>
            </a:r>
            <a:r>
              <a:rPr lang="de-DE" i="1" dirty="0">
                <a:cs typeface="Arial" panose="020B0604020202020204" pitchFamily="34" charset="0"/>
              </a:rPr>
              <a:t>individuelle Seminarkonzepte </a:t>
            </a:r>
            <a:r>
              <a:rPr lang="de-DE" dirty="0">
                <a:cs typeface="Arial" panose="020B0604020202020204" pitchFamily="34" charset="0"/>
              </a:rPr>
              <a:t>durch die Lehrkräfte</a:t>
            </a:r>
          </a:p>
          <a:p>
            <a:pPr>
              <a:spcAft>
                <a:spcPts val="600"/>
              </a:spcAft>
            </a:pPr>
            <a:endParaRPr lang="de-DE" dirty="0"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b="1" dirty="0">
                <a:cs typeface="Arial" panose="020B0604020202020204" pitchFamily="34" charset="0"/>
              </a:rPr>
              <a:t>Neuakzentuierung im W-Seminar </a:t>
            </a:r>
          </a:p>
          <a:p>
            <a:pPr marL="44291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cs typeface="Arial" panose="020B0604020202020204" pitchFamily="34" charset="0"/>
              </a:rPr>
              <a:t>Stärkung der </a:t>
            </a:r>
            <a:r>
              <a:rPr lang="de-DE" i="1" dirty="0">
                <a:cs typeface="Arial" panose="020B0604020202020204" pitchFamily="34" charset="0"/>
              </a:rPr>
              <a:t>Brückenfunktion</a:t>
            </a:r>
            <a:r>
              <a:rPr lang="de-DE" dirty="0">
                <a:cs typeface="Arial" panose="020B0604020202020204" pitchFamily="34" charset="0"/>
              </a:rPr>
              <a:t> zu Universität und Hochschule: Einblick in Studiengänge und Alltag an Hochschulen im Rahmen der </a:t>
            </a:r>
            <a:r>
              <a:rPr lang="de-DE" i="1" dirty="0">
                <a:cs typeface="Arial" panose="020B0604020202020204" pitchFamily="34" charset="0"/>
              </a:rPr>
              <a:t>Studienorientierung</a:t>
            </a:r>
            <a:r>
              <a:rPr lang="de-DE" dirty="0">
                <a:cs typeface="Arial" panose="020B0604020202020204" pitchFamily="34" charset="0"/>
              </a:rPr>
              <a:t>  </a:t>
            </a:r>
          </a:p>
          <a:p>
            <a:pPr marL="44291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cs typeface="Arial" panose="020B0604020202020204" pitchFamily="34" charset="0"/>
              </a:rPr>
              <a:t>seminarübergreifende verbindliche Kompetenzerwartungen: </a:t>
            </a:r>
            <a:r>
              <a:rPr lang="de-DE" i="1" dirty="0">
                <a:cs typeface="Arial" panose="020B0604020202020204" pitchFamily="34" charset="0"/>
              </a:rPr>
              <a:t>Lehrplan</a:t>
            </a:r>
            <a:r>
              <a:rPr lang="de-DE" dirty="0">
                <a:cs typeface="Arial" panose="020B0604020202020204" pitchFamily="34" charset="0"/>
              </a:rPr>
              <a:t> zur Wissenschaftspropädeutik</a:t>
            </a:r>
          </a:p>
          <a:p>
            <a:pPr>
              <a:spcAft>
                <a:spcPts val="600"/>
              </a:spcAft>
            </a:pPr>
            <a:endParaRPr lang="de-DE" dirty="0"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F4C3720-4728-4C86-B1FD-E8E06AE0C694}"/>
              </a:ext>
            </a:extLst>
          </p:cNvPr>
          <p:cNvSpPr/>
          <p:nvPr/>
        </p:nvSpPr>
        <p:spPr>
          <a:xfrm>
            <a:off x="7140456" y="149221"/>
            <a:ext cx="1517400" cy="13461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B3A5EEA-DB35-4DFF-A4D9-88F05F825745}"/>
              </a:ext>
            </a:extLst>
          </p:cNvPr>
          <p:cNvSpPr txBox="1"/>
          <p:nvPr/>
        </p:nvSpPr>
        <p:spPr>
          <a:xfrm>
            <a:off x="7251707" y="396751"/>
            <a:ext cx="12948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individuelle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Wahl-</a:t>
            </a: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möglichkeiten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3E8728E-8AB7-4CCF-BF01-8AFA77BE0DFA}"/>
              </a:ext>
            </a:extLst>
          </p:cNvPr>
          <p:cNvSpPr/>
          <p:nvPr/>
        </p:nvSpPr>
        <p:spPr>
          <a:xfrm>
            <a:off x="5734307" y="149221"/>
            <a:ext cx="1517400" cy="13461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8BF6E5D-AB10-43DE-AE55-C5A0EAD7EC99}"/>
              </a:ext>
            </a:extLst>
          </p:cNvPr>
          <p:cNvSpPr txBox="1"/>
          <p:nvPr/>
        </p:nvSpPr>
        <p:spPr>
          <a:xfrm>
            <a:off x="5845558" y="452968"/>
            <a:ext cx="12948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Studien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- und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Berufs-orientierung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812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343" y="730116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Belegung</a:t>
            </a:r>
            <a:r>
              <a:rPr lang="en-GB" altLang="de-DE" sz="1800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Belegungsbeispiele</a:t>
            </a:r>
            <a:endParaRPr lang="en-GB" altLang="de-DE" sz="1800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3" y="1218233"/>
            <a:ext cx="827868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Pflichtbelegung</a:t>
            </a: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A87195EA-982C-42DB-B654-04BBDFBF9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477333"/>
              </p:ext>
            </p:extLst>
          </p:nvPr>
        </p:nvGraphicFramePr>
        <p:xfrm>
          <a:off x="492153" y="1639258"/>
          <a:ext cx="8182061" cy="493776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791716">
                  <a:extLst>
                    <a:ext uri="{9D8B030D-6E8A-4147-A177-3AD203B41FA5}">
                      <a16:colId xmlns:a16="http://schemas.microsoft.com/office/drawing/2014/main" val="1347001405"/>
                    </a:ext>
                  </a:extLst>
                </a:gridCol>
                <a:gridCol w="423238">
                  <a:extLst>
                    <a:ext uri="{9D8B030D-6E8A-4147-A177-3AD203B41FA5}">
                      <a16:colId xmlns:a16="http://schemas.microsoft.com/office/drawing/2014/main" val="2753184644"/>
                    </a:ext>
                  </a:extLst>
                </a:gridCol>
                <a:gridCol w="423238">
                  <a:extLst>
                    <a:ext uri="{9D8B030D-6E8A-4147-A177-3AD203B41FA5}">
                      <a16:colId xmlns:a16="http://schemas.microsoft.com/office/drawing/2014/main" val="2323025800"/>
                    </a:ext>
                  </a:extLst>
                </a:gridCol>
                <a:gridCol w="5692855">
                  <a:extLst>
                    <a:ext uri="{9D8B030D-6E8A-4147-A177-3AD203B41FA5}">
                      <a16:colId xmlns:a16="http://schemas.microsoft.com/office/drawing/2014/main" val="1172481008"/>
                    </a:ext>
                  </a:extLst>
                </a:gridCol>
                <a:gridCol w="851014">
                  <a:extLst>
                    <a:ext uri="{9D8B030D-6E8A-4147-A177-3AD203B41FA5}">
                      <a16:colId xmlns:a16="http://schemas.microsoft.com/office/drawing/2014/main" val="1782613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err="1"/>
                        <a:t>Jgst</a:t>
                      </a:r>
                      <a:r>
                        <a:rPr lang="de-DE" sz="1600" dirty="0"/>
                        <a:t>.</a:t>
                      </a:r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Pflichtfächer </a:t>
                      </a: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und Wahlpflichtfächer</a:t>
                      </a:r>
                      <a:endParaRPr lang="de-DE" sz="1600" b="1" kern="12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de-DE" sz="1400" dirty="0"/>
                        <a:t>Wochen-stunden</a:t>
                      </a:r>
                      <a:endParaRPr lang="de-DE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325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/>
                        <a:t>Q12</a:t>
                      </a:r>
                      <a:r>
                        <a:rPr lang="de-DE" sz="1600" dirty="0"/>
                        <a:t> </a:t>
                      </a:r>
                    </a:p>
                    <a:p>
                      <a:r>
                        <a:rPr lang="de-DE" sz="1600" dirty="0"/>
                        <a:t>und </a:t>
                      </a:r>
                    </a:p>
                    <a:p>
                      <a:r>
                        <a:rPr lang="de-DE" sz="1600" dirty="0" err="1"/>
                        <a:t>Q13</a:t>
                      </a:r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solidFill>
                            <a:srgbClr val="00B0F0"/>
                          </a:solidFill>
                          <a:latin typeface="+mn-lt"/>
                          <a:cs typeface="Arial" panose="020B0604020202020204" pitchFamily="34" charset="0"/>
                        </a:rPr>
                        <a:t>W</a:t>
                      </a:r>
                      <a:r>
                        <a:rPr lang="de-DE" sz="2400" b="1" baseline="0" dirty="0">
                          <a:solidFill>
                            <a:srgbClr val="00B0F0"/>
                          </a:solidFill>
                          <a:latin typeface="+mn-lt"/>
                          <a:cs typeface="Arial" panose="020B0604020202020204" pitchFamily="34" charset="0"/>
                        </a:rPr>
                        <a:t> – S E M I N A R </a:t>
                      </a:r>
                    </a:p>
                    <a:p>
                      <a:pPr algn="ctr"/>
                      <a:r>
                        <a:rPr lang="de-DE" sz="2400" b="1" baseline="0" dirty="0">
                          <a:solidFill>
                            <a:srgbClr val="00B0F0"/>
                          </a:solidFill>
                          <a:latin typeface="+mn-lt"/>
                          <a:cs typeface="Arial" panose="020B0604020202020204" pitchFamily="34" charset="0"/>
                        </a:rPr>
                        <a:t>(12/1 – 13/1)</a:t>
                      </a:r>
                      <a:endParaRPr lang="de-DE" sz="2400" b="1" dirty="0">
                        <a:solidFill>
                          <a:srgbClr val="00B0F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de-DE" sz="2400" b="1" dirty="0">
                        <a:solidFill>
                          <a:srgbClr val="00B0F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rgbClr val="00B0F0"/>
                          </a:solidFill>
                        </a:rPr>
                        <a:t>Deutsch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rgbClr val="00B0F0"/>
                          </a:solidFill>
                        </a:rPr>
                        <a:t>Mathematik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rgbClr val="00B0F0"/>
                          </a:solidFill>
                        </a:rPr>
                        <a:t>eine fortgeführte Fremdsprache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rgbClr val="00B0F0"/>
                          </a:solidFill>
                        </a:rPr>
                        <a:t>eine Naturwissenschaft </a:t>
                      </a:r>
                      <a:r>
                        <a:rPr lang="de-DE" sz="1400" dirty="0">
                          <a:solidFill>
                            <a:srgbClr val="00B0F0"/>
                          </a:solidFill>
                        </a:rPr>
                        <a:t>(Biologie, Chemie, Physik)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rgbClr val="00B0F0"/>
                          </a:solidFill>
                        </a:rPr>
                        <a:t>eine weitere fortgeführte Fremdsprache </a:t>
                      </a:r>
                      <a:r>
                        <a:rPr lang="de-DE" sz="1600" dirty="0">
                          <a:solidFill>
                            <a:srgbClr val="C00000"/>
                          </a:solidFill>
                        </a:rPr>
                        <a:t/>
                      </a:r>
                      <a:br>
                        <a:rPr lang="de-DE" sz="1600" dirty="0">
                          <a:solidFill>
                            <a:srgbClr val="C00000"/>
                          </a:solidFill>
                        </a:rPr>
                      </a:br>
                      <a:r>
                        <a:rPr lang="de-DE" sz="1600" b="1" i="1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oder</a:t>
                      </a:r>
                      <a:r>
                        <a:rPr lang="de-DE" sz="1600" b="1" i="1" baseline="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r>
                        <a:rPr lang="de-DE" sz="1600" baseline="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eine spät beginnende Fremdsprache</a:t>
                      </a:r>
                      <a:r>
                        <a:rPr lang="de-DE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de-DE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</a:br>
                      <a:r>
                        <a:rPr lang="de-DE" sz="1600" b="1" i="1" dirty="0">
                          <a:solidFill>
                            <a:srgbClr val="00B0F0"/>
                          </a:solidFill>
                        </a:rPr>
                        <a:t>oder </a:t>
                      </a:r>
                      <a:r>
                        <a:rPr lang="de-DE" sz="1600" dirty="0">
                          <a:solidFill>
                            <a:srgbClr val="00B0F0"/>
                          </a:solidFill>
                        </a:rPr>
                        <a:t>eine weitere Naturwissenschaft</a:t>
                      </a:r>
                      <a:br>
                        <a:rPr lang="de-DE" sz="1600" dirty="0">
                          <a:solidFill>
                            <a:srgbClr val="00B0F0"/>
                          </a:solidFill>
                        </a:rPr>
                      </a:br>
                      <a:r>
                        <a:rPr lang="de-DE" sz="1600" b="1" i="1" dirty="0">
                          <a:solidFill>
                            <a:srgbClr val="00B0F0"/>
                          </a:solidFill>
                        </a:rPr>
                        <a:t>oder </a:t>
                      </a:r>
                      <a:r>
                        <a:rPr lang="de-DE" sz="1600" dirty="0">
                          <a:solidFill>
                            <a:srgbClr val="00B0F0"/>
                          </a:solidFill>
                        </a:rPr>
                        <a:t>Informatik </a:t>
                      </a:r>
                      <a:r>
                        <a:rPr lang="de-DE" sz="1400" dirty="0">
                          <a:solidFill>
                            <a:srgbClr val="00B0F0"/>
                          </a:solidFill>
                        </a:rPr>
                        <a:t>(nur </a:t>
                      </a:r>
                      <a:r>
                        <a:rPr lang="de-DE" sz="1400" dirty="0" err="1">
                          <a:solidFill>
                            <a:srgbClr val="00B0F0"/>
                          </a:solidFill>
                        </a:rPr>
                        <a:t>NTG</a:t>
                      </a:r>
                      <a:r>
                        <a:rPr lang="de-DE" sz="1400" dirty="0">
                          <a:solidFill>
                            <a:srgbClr val="00B0F0"/>
                          </a:solidFill>
                        </a:rPr>
                        <a:t>)</a:t>
                      </a:r>
                      <a:r>
                        <a:rPr lang="de-DE" sz="1600" dirty="0">
                          <a:solidFill>
                            <a:srgbClr val="00B0F0"/>
                          </a:solidFill>
                        </a:rPr>
                        <a:t/>
                      </a:r>
                      <a:br>
                        <a:rPr lang="de-DE" sz="1600" dirty="0">
                          <a:solidFill>
                            <a:srgbClr val="00B0F0"/>
                          </a:solidFill>
                        </a:rPr>
                      </a:br>
                      <a:r>
                        <a:rPr lang="de-DE" sz="1600" b="1" i="1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oder </a:t>
                      </a:r>
                      <a:r>
                        <a:rPr lang="de-DE" sz="1600" b="0" i="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spät beginnende </a:t>
                      </a:r>
                      <a:r>
                        <a:rPr lang="de-DE" sz="16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Informatik </a:t>
                      </a:r>
                      <a:r>
                        <a:rPr lang="de-DE" sz="14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(HG, SG, </a:t>
                      </a:r>
                      <a:r>
                        <a:rPr lang="de-DE" sz="1400" dirty="0" err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MuG</a:t>
                      </a:r>
                      <a:r>
                        <a:rPr lang="de-DE" sz="14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, </a:t>
                      </a:r>
                      <a:r>
                        <a:rPr lang="de-DE" sz="1400" dirty="0" err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WWG</a:t>
                      </a:r>
                      <a:r>
                        <a:rPr lang="de-DE" sz="14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, </a:t>
                      </a:r>
                      <a:r>
                        <a:rPr lang="de-DE" sz="1400" dirty="0" err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SWG</a:t>
                      </a:r>
                      <a:r>
                        <a:rPr lang="de-DE" sz="14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, </a:t>
                      </a:r>
                      <a:r>
                        <a:rPr lang="de-DE" sz="1400" dirty="0" err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EFK</a:t>
                      </a:r>
                      <a:r>
                        <a:rPr lang="de-DE" sz="14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)</a:t>
                      </a:r>
                      <a:endParaRPr lang="de-DE" sz="16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rgbClr val="00B0F0"/>
                          </a:solidFill>
                        </a:rPr>
                        <a:t>Religionslehre bzw. Ethik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rgbClr val="00B0F0"/>
                          </a:solidFill>
                        </a:rPr>
                        <a:t>Geschichte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rgbClr val="00B0F0"/>
                          </a:solidFill>
                        </a:rPr>
                        <a:t>Kunst </a:t>
                      </a:r>
                      <a:r>
                        <a:rPr lang="de-DE" sz="1600" b="1" i="1" dirty="0">
                          <a:solidFill>
                            <a:srgbClr val="00B0F0"/>
                          </a:solidFill>
                        </a:rPr>
                        <a:t>oder</a:t>
                      </a:r>
                      <a:r>
                        <a:rPr lang="de-DE" sz="1600" dirty="0">
                          <a:solidFill>
                            <a:srgbClr val="00B0F0"/>
                          </a:solidFill>
                        </a:rPr>
                        <a:t> Musik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rgbClr val="00B0F0"/>
                          </a:solidFill>
                        </a:rPr>
                        <a:t>Sport</a:t>
                      </a:r>
                      <a:endParaRPr lang="de-DE" sz="1600" dirty="0">
                        <a:solidFill>
                          <a:srgbClr val="00B0F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4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4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de-DE" sz="16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de-DE" sz="16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de-DE" sz="16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de-DE" sz="16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2</a:t>
                      </a:r>
                      <a:endParaRPr lang="de-DE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780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nur Q12</a:t>
                      </a:r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rgbClr val="00B0F0"/>
                          </a:solidFill>
                        </a:rPr>
                        <a:t>Politik und Gesellschaft </a:t>
                      </a:r>
                      <a:r>
                        <a:rPr lang="de-DE" sz="1400" kern="1200" dirty="0">
                          <a:solidFill>
                            <a:srgbClr val="00B0F0"/>
                          </a:solidFill>
                        </a:rPr>
                        <a:t>(</a:t>
                      </a:r>
                      <a:r>
                        <a:rPr lang="de-DE" sz="1400" kern="1200" dirty="0" err="1">
                          <a:solidFill>
                            <a:srgbClr val="00B0F0"/>
                          </a:solidFill>
                        </a:rPr>
                        <a:t>PuG</a:t>
                      </a:r>
                      <a:r>
                        <a:rPr lang="de-DE" sz="1400" kern="1200" dirty="0">
                          <a:solidFill>
                            <a:srgbClr val="00B0F0"/>
                          </a:solidFill>
                        </a:rPr>
                        <a:t>)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rgbClr val="00B0F0"/>
                          </a:solidFill>
                        </a:rPr>
                        <a:t>Geographie</a:t>
                      </a:r>
                      <a:r>
                        <a:rPr lang="de-DE" sz="1600" b="1" i="1" kern="1200" dirty="0">
                          <a:solidFill>
                            <a:srgbClr val="00B0F0"/>
                          </a:solidFill>
                        </a:rPr>
                        <a:t> oder </a:t>
                      </a:r>
                      <a:r>
                        <a:rPr lang="de-DE" sz="1600" kern="1200" dirty="0">
                          <a:solidFill>
                            <a:srgbClr val="00B0F0"/>
                          </a:solidFill>
                        </a:rPr>
                        <a:t>Wirtschaft und Recht </a:t>
                      </a:r>
                      <a:r>
                        <a:rPr lang="de-DE" sz="1400" kern="1200" dirty="0">
                          <a:solidFill>
                            <a:srgbClr val="00B0F0"/>
                          </a:solidFill>
                        </a:rPr>
                        <a:t>(WR)</a:t>
                      </a:r>
                      <a:endParaRPr lang="de-DE" sz="1600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de-DE" sz="1600" kern="1200" dirty="0"/>
                        <a:t>2</a:t>
                      </a:r>
                    </a:p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de-DE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de-DE" sz="16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7319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nur Q13</a:t>
                      </a:r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Weiterführung von </a:t>
                      </a:r>
                      <a:r>
                        <a:rPr lang="de-DE" sz="1600" kern="1200" dirty="0" err="1">
                          <a:solidFill>
                            <a:srgbClr val="00B0F0"/>
                          </a:solidFill>
                        </a:rPr>
                        <a:t>PuG</a:t>
                      </a:r>
                      <a:r>
                        <a:rPr lang="de-DE" sz="1600" kern="120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de-DE" sz="1600" b="1" i="1" kern="1200" dirty="0">
                          <a:solidFill>
                            <a:srgbClr val="00B0F0"/>
                          </a:solidFill>
                        </a:rPr>
                        <a:t>oder</a:t>
                      </a:r>
                      <a:r>
                        <a:rPr lang="de-DE" sz="1600" kern="1200" dirty="0">
                          <a:solidFill>
                            <a:srgbClr val="00B0F0"/>
                          </a:solidFill>
                        </a:rPr>
                        <a:t> Geographie </a:t>
                      </a:r>
                      <a:r>
                        <a:rPr lang="de-DE" sz="1600" b="1" i="1" kern="1200" dirty="0">
                          <a:solidFill>
                            <a:srgbClr val="00B0F0"/>
                          </a:solidFill>
                        </a:rPr>
                        <a:t>oder </a:t>
                      </a:r>
                      <a:r>
                        <a:rPr lang="de-DE" sz="1600" kern="1200" dirty="0">
                          <a:solidFill>
                            <a:srgbClr val="00B0F0"/>
                          </a:solidFill>
                        </a:rPr>
                        <a:t>WR</a:t>
                      </a:r>
                      <a:endParaRPr lang="de-DE" sz="1600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de-DE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de-DE" sz="16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9118211"/>
                  </a:ext>
                </a:extLst>
              </a:tr>
            </a:tbl>
          </a:graphicData>
        </a:graphic>
      </p:graphicFrame>
      <p:sp>
        <p:nvSpPr>
          <p:cNvPr id="8" name="Ellipse 7">
            <a:extLst>
              <a:ext uri="{FF2B5EF4-FFF2-40B4-BE49-F238E27FC236}">
                <a16:creationId xmlns:a16="http://schemas.microsoft.com/office/drawing/2014/main" id="{3F4C3720-4728-4C86-B1FD-E8E06AE0C694}"/>
              </a:ext>
            </a:extLst>
          </p:cNvPr>
          <p:cNvSpPr/>
          <p:nvPr/>
        </p:nvSpPr>
        <p:spPr>
          <a:xfrm>
            <a:off x="7140456" y="149221"/>
            <a:ext cx="1517400" cy="13461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B3A5EEA-DB35-4DFF-A4D9-88F05F825745}"/>
              </a:ext>
            </a:extLst>
          </p:cNvPr>
          <p:cNvSpPr txBox="1"/>
          <p:nvPr/>
        </p:nvSpPr>
        <p:spPr>
          <a:xfrm>
            <a:off x="7251707" y="396751"/>
            <a:ext cx="12948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individuelle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Wahl-</a:t>
            </a: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möglichkeiten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970E631-C26C-4734-9733-D4DF6B46299C}"/>
              </a:ext>
            </a:extLst>
          </p:cNvPr>
          <p:cNvSpPr txBox="1"/>
          <p:nvPr/>
        </p:nvSpPr>
        <p:spPr>
          <a:xfrm>
            <a:off x="193589" y="3646473"/>
            <a:ext cx="1053687" cy="461665"/>
          </a:xfrm>
          <a:prstGeom prst="rect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2400" b="1" dirty="0">
                <a:solidFill>
                  <a:schemeClr val="bg1"/>
                </a:solidFill>
                <a:cs typeface="Arial" panose="020B0604020202020204" pitchFamily="34" charset="0"/>
              </a:rPr>
              <a:t>2 </a:t>
            </a:r>
            <a:r>
              <a:rPr lang="en-GB" altLang="de-DE" sz="2400" b="1" dirty="0" err="1">
                <a:solidFill>
                  <a:schemeClr val="bg1"/>
                </a:solidFill>
                <a:cs typeface="Arial" panose="020B0604020202020204" pitchFamily="34" charset="0"/>
              </a:rPr>
              <a:t>WS</a:t>
            </a:r>
            <a:endParaRPr lang="en-GB" altLang="de-DE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3E8728E-8AB7-4CCF-BF01-8AFA77BE0DFA}"/>
              </a:ext>
            </a:extLst>
          </p:cNvPr>
          <p:cNvSpPr/>
          <p:nvPr/>
        </p:nvSpPr>
        <p:spPr>
          <a:xfrm>
            <a:off x="5734307" y="149221"/>
            <a:ext cx="1517400" cy="13461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8BF6E5D-AB10-43DE-AE55-C5A0EAD7EC99}"/>
              </a:ext>
            </a:extLst>
          </p:cNvPr>
          <p:cNvSpPr txBox="1"/>
          <p:nvPr/>
        </p:nvSpPr>
        <p:spPr>
          <a:xfrm>
            <a:off x="5845558" y="452968"/>
            <a:ext cx="12948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Studien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- und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Berufs-orientierung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755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343" y="730116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Belegung</a:t>
            </a:r>
            <a:r>
              <a:rPr lang="en-GB" altLang="de-DE" sz="1800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Belegungsbeispiele</a:t>
            </a:r>
            <a:endParaRPr lang="en-GB" altLang="de-DE" sz="1800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3" y="1218233"/>
            <a:ext cx="827868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de-DE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W-Seminar: </a:t>
            </a: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Beispiele</a:t>
            </a: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F4C3720-4728-4C86-B1FD-E8E06AE0C694}"/>
              </a:ext>
            </a:extLst>
          </p:cNvPr>
          <p:cNvSpPr/>
          <p:nvPr/>
        </p:nvSpPr>
        <p:spPr>
          <a:xfrm>
            <a:off x="7140456" y="149221"/>
            <a:ext cx="1517400" cy="13461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B3A5EEA-DB35-4DFF-A4D9-88F05F825745}"/>
              </a:ext>
            </a:extLst>
          </p:cNvPr>
          <p:cNvSpPr txBox="1"/>
          <p:nvPr/>
        </p:nvSpPr>
        <p:spPr>
          <a:xfrm>
            <a:off x="7251707" y="396751"/>
            <a:ext cx="12948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individuelle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Wahl-</a:t>
            </a: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möglichkeiten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3E8728E-8AB7-4CCF-BF01-8AFA77BE0DFA}"/>
              </a:ext>
            </a:extLst>
          </p:cNvPr>
          <p:cNvSpPr/>
          <p:nvPr/>
        </p:nvSpPr>
        <p:spPr>
          <a:xfrm>
            <a:off x="5734307" y="149221"/>
            <a:ext cx="1517400" cy="13461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8BF6E5D-AB10-43DE-AE55-C5A0EAD7EC99}"/>
              </a:ext>
            </a:extLst>
          </p:cNvPr>
          <p:cNvSpPr txBox="1"/>
          <p:nvPr/>
        </p:nvSpPr>
        <p:spPr>
          <a:xfrm>
            <a:off x="5845558" y="452968"/>
            <a:ext cx="12948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Studien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- und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Berufs-orientierung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92" y="1742910"/>
            <a:ext cx="7392432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72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756" y="880822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Belegung</a:t>
            </a:r>
            <a:r>
              <a:rPr lang="en-GB" altLang="de-DE" sz="1800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Belegungsbeispiele</a:t>
            </a:r>
            <a:endParaRPr lang="en-GB" altLang="de-DE" sz="1800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173" y="1742910"/>
            <a:ext cx="827868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Vertiefungskurs</a:t>
            </a:r>
            <a:r>
              <a:rPr lang="en-GB" altLang="de-DE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Deutsch / </a:t>
            </a: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Mathematik</a:t>
            </a: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648410993"/>
              </p:ext>
            </p:extLst>
          </p:nvPr>
        </p:nvGraphicFramePr>
        <p:xfrm>
          <a:off x="395532" y="1672687"/>
          <a:ext cx="8569325" cy="4739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Ellipse 8">
            <a:extLst>
              <a:ext uri="{FF2B5EF4-FFF2-40B4-BE49-F238E27FC236}">
                <a16:creationId xmlns:a16="http://schemas.microsoft.com/office/drawing/2014/main" id="{3F4C3720-4728-4C86-B1FD-E8E06AE0C694}"/>
              </a:ext>
            </a:extLst>
          </p:cNvPr>
          <p:cNvSpPr/>
          <p:nvPr/>
        </p:nvSpPr>
        <p:spPr>
          <a:xfrm>
            <a:off x="5226815" y="462335"/>
            <a:ext cx="1517400" cy="13461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B3A5EEA-DB35-4DFF-A4D9-88F05F825745}"/>
              </a:ext>
            </a:extLst>
          </p:cNvPr>
          <p:cNvSpPr txBox="1"/>
          <p:nvPr/>
        </p:nvSpPr>
        <p:spPr>
          <a:xfrm>
            <a:off x="5338066" y="766082"/>
            <a:ext cx="12948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individuelle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Wahl-</a:t>
            </a: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möglichkeiten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198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3" y="1444463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Tagesordnung</a:t>
            </a:r>
            <a:endParaRPr lang="en-GB" altLang="de-DE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3" y="1915818"/>
            <a:ext cx="8278683" cy="409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Belegung</a:t>
            </a:r>
            <a:r>
              <a:rPr lang="en-GB" altLang="de-DE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20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Belegungsbeispiele</a:t>
            </a: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Informations</a:t>
            </a:r>
            <a:r>
              <a:rPr lang="en-GB" altLang="de-DE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- und </a:t>
            </a:r>
            <a:r>
              <a:rPr lang="en-GB" altLang="de-DE" sz="20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Wahlverfahren</a:t>
            </a: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Abiturfächerwahl</a:t>
            </a:r>
            <a:r>
              <a:rPr lang="en-GB" altLang="de-DE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20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Abiturprüfung</a:t>
            </a: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Studien</a:t>
            </a:r>
            <a:r>
              <a:rPr lang="en-GB" altLang="de-DE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- und </a:t>
            </a:r>
            <a:r>
              <a:rPr lang="en-GB" altLang="de-DE" sz="20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Berufsorientierung</a:t>
            </a:r>
            <a:r>
              <a:rPr lang="en-GB" altLang="de-DE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(</a:t>
            </a:r>
            <a:r>
              <a:rPr lang="en-GB" altLang="de-DE" sz="20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StuBo</a:t>
            </a:r>
            <a:r>
              <a:rPr lang="en-GB" altLang="de-DE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)</a:t>
            </a: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Leistungsnachweise</a:t>
            </a:r>
            <a:r>
              <a:rPr lang="en-GB" altLang="de-DE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20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Einbringungsregeln</a:t>
            </a: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Gesamtqualifikation</a:t>
            </a:r>
            <a:r>
              <a:rPr lang="en-GB" altLang="de-DE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20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Allgemeine</a:t>
            </a:r>
            <a:r>
              <a:rPr lang="en-GB" altLang="de-DE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20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Hochschulreife</a:t>
            </a: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Weiterführende</a:t>
            </a:r>
            <a:r>
              <a:rPr lang="en-GB" altLang="de-DE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20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Informationen</a:t>
            </a: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buFont typeface="+mj-lt"/>
              <a:buAutoNum type="arabicPeriod"/>
            </a:pPr>
            <a:endParaRPr lang="en-GB" alt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buFont typeface="+mj-lt"/>
              <a:buAutoNum type="arabicPeriod"/>
            </a:pPr>
            <a:endParaRPr lang="en-GB" alt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buFont typeface="Verdana" pitchFamily="34" charset="0"/>
              <a:buNone/>
            </a:pPr>
            <a:endParaRPr lang="en-GB" alt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002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755" y="831675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Belegung</a:t>
            </a:r>
            <a:r>
              <a:rPr lang="en-GB" altLang="de-DE" sz="1800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Belegungsbeispiele</a:t>
            </a:r>
            <a:endParaRPr lang="en-GB" altLang="de-DE" sz="1800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4" y="1218233"/>
            <a:ext cx="2823452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Vertiefungskurs</a:t>
            </a:r>
            <a:r>
              <a:rPr lang="en-GB" altLang="de-DE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Deutsch</a:t>
            </a: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C2BE3B7-1E99-4A7A-B09F-E13E0E7C50D7}"/>
              </a:ext>
            </a:extLst>
          </p:cNvPr>
          <p:cNvSpPr/>
          <p:nvPr/>
        </p:nvSpPr>
        <p:spPr>
          <a:xfrm>
            <a:off x="395532" y="1672687"/>
            <a:ext cx="8569325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de-DE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de-DE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F4C3720-4728-4C86-B1FD-E8E06AE0C694}"/>
              </a:ext>
            </a:extLst>
          </p:cNvPr>
          <p:cNvSpPr/>
          <p:nvPr/>
        </p:nvSpPr>
        <p:spPr>
          <a:xfrm>
            <a:off x="5166316" y="493525"/>
            <a:ext cx="1517400" cy="13461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B3A5EEA-DB35-4DFF-A4D9-88F05F825745}"/>
              </a:ext>
            </a:extLst>
          </p:cNvPr>
          <p:cNvSpPr txBox="1"/>
          <p:nvPr/>
        </p:nvSpPr>
        <p:spPr>
          <a:xfrm>
            <a:off x="5277567" y="752258"/>
            <a:ext cx="12948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individuelle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Wahl-</a:t>
            </a: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möglichkeiten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64107512-C8C3-40A3-BAD7-99D37F261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740400"/>
              </p:ext>
            </p:extLst>
          </p:nvPr>
        </p:nvGraphicFramePr>
        <p:xfrm>
          <a:off x="463187" y="1825625"/>
          <a:ext cx="4892584" cy="167640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2515144">
                  <a:extLst>
                    <a:ext uri="{9D8B030D-6E8A-4147-A177-3AD203B41FA5}">
                      <a16:colId xmlns:a16="http://schemas.microsoft.com/office/drawing/2014/main" val="2570582584"/>
                    </a:ext>
                  </a:extLst>
                </a:gridCol>
                <a:gridCol w="566058">
                  <a:extLst>
                    <a:ext uri="{9D8B030D-6E8A-4147-A177-3AD203B41FA5}">
                      <a16:colId xmlns:a16="http://schemas.microsoft.com/office/drawing/2014/main" val="3649733793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val="2711737637"/>
                    </a:ext>
                  </a:extLst>
                </a:gridCol>
                <a:gridCol w="574765">
                  <a:extLst>
                    <a:ext uri="{9D8B030D-6E8A-4147-A177-3AD203B41FA5}">
                      <a16:colId xmlns:a16="http://schemas.microsoft.com/office/drawing/2014/main" val="292254406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50002622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Fach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12/1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12/2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13/1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13/2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82772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Fremdsprache 1 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3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3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3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3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35068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Fremdsprache 2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3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3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rgbClr val="C00000"/>
                          </a:solidFill>
                        </a:rPr>
                        <a:t>--</a:t>
                      </a:r>
                      <a:endParaRPr lang="de-DE" sz="1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rgbClr val="C00000"/>
                          </a:solidFill>
                        </a:rPr>
                        <a:t>--</a:t>
                      </a:r>
                      <a:endParaRPr lang="de-DE" sz="1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99202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Vertiefungskurs Deutsch</a:t>
                      </a:r>
                      <a:endParaRPr lang="de-DE" sz="14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de-DE" sz="1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de-DE" sz="1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273238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Summe </a:t>
                      </a:r>
                      <a:endParaRPr lang="de-DE"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+2</a:t>
                      </a:r>
                      <a:endParaRPr lang="de-DE"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+2</a:t>
                      </a:r>
                      <a:endParaRPr lang="de-DE"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-3</a:t>
                      </a:r>
                      <a:endParaRPr lang="de-DE"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-3</a:t>
                      </a:r>
                      <a:endParaRPr lang="de-DE"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051609"/>
                  </a:ext>
                </a:extLst>
              </a:tr>
            </a:tbl>
          </a:graphicData>
        </a:graphic>
      </p:graphicFrame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F35BD960-70EE-4041-A2AD-D2C9F7C1AC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29094"/>
              </p:ext>
            </p:extLst>
          </p:nvPr>
        </p:nvGraphicFramePr>
        <p:xfrm>
          <a:off x="493664" y="4377766"/>
          <a:ext cx="4879525" cy="185928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2502085">
                  <a:extLst>
                    <a:ext uri="{9D8B030D-6E8A-4147-A177-3AD203B41FA5}">
                      <a16:colId xmlns:a16="http://schemas.microsoft.com/office/drawing/2014/main" val="2570582584"/>
                    </a:ext>
                  </a:extLst>
                </a:gridCol>
                <a:gridCol w="566057">
                  <a:extLst>
                    <a:ext uri="{9D8B030D-6E8A-4147-A177-3AD203B41FA5}">
                      <a16:colId xmlns:a16="http://schemas.microsoft.com/office/drawing/2014/main" val="3649733793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val="2711737637"/>
                    </a:ext>
                  </a:extLst>
                </a:gridCol>
                <a:gridCol w="583474">
                  <a:extLst>
                    <a:ext uri="{9D8B030D-6E8A-4147-A177-3AD203B41FA5}">
                      <a16:colId xmlns:a16="http://schemas.microsoft.com/office/drawing/2014/main" val="2922544063"/>
                    </a:ext>
                  </a:extLst>
                </a:gridCol>
                <a:gridCol w="600892">
                  <a:extLst>
                    <a:ext uri="{9D8B030D-6E8A-4147-A177-3AD203B41FA5}">
                      <a16:colId xmlns:a16="http://schemas.microsoft.com/office/drawing/2014/main" val="4050002622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Fach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12/1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12/2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13/1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13/2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82772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Naturwissenschaft 1 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3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3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3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3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35068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Naturwissenschaft 2 bzw. (spät beginnende) Informatik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3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3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rgbClr val="C00000"/>
                          </a:solidFill>
                        </a:rPr>
                        <a:t>--</a:t>
                      </a:r>
                      <a:endParaRPr lang="de-DE" sz="1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rgbClr val="C00000"/>
                          </a:solidFill>
                        </a:rPr>
                        <a:t>--</a:t>
                      </a:r>
                      <a:endParaRPr lang="de-DE" sz="1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99202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Vertiefungskurs Mathematik</a:t>
                      </a:r>
                      <a:endParaRPr lang="de-DE" sz="14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de-DE" sz="1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de-DE" sz="1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273238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Summe </a:t>
                      </a:r>
                      <a:endParaRPr lang="de-DE"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+2</a:t>
                      </a:r>
                      <a:endParaRPr lang="de-DE"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+2</a:t>
                      </a:r>
                      <a:endParaRPr lang="de-DE"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-3</a:t>
                      </a:r>
                      <a:endParaRPr lang="de-DE"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-3</a:t>
                      </a:r>
                      <a:endParaRPr lang="de-DE"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051609"/>
                  </a:ext>
                </a:extLst>
              </a:tr>
            </a:tbl>
          </a:graphicData>
        </a:graphic>
      </p:graphicFrame>
      <p:sp>
        <p:nvSpPr>
          <p:cNvPr id="6" name="Geschweifte Klammer rechts 5"/>
          <p:cNvSpPr/>
          <p:nvPr/>
        </p:nvSpPr>
        <p:spPr>
          <a:xfrm>
            <a:off x="5471321" y="2412389"/>
            <a:ext cx="264461" cy="2824629"/>
          </a:xfrm>
          <a:prstGeom prst="rightBrace">
            <a:avLst>
              <a:gd name="adj1" fmla="val 8333"/>
              <a:gd name="adj2" fmla="val 4836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151418" y="3177309"/>
            <a:ext cx="2522798" cy="10991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höhere Belegung in Q12,</a:t>
            </a:r>
          </a:p>
          <a:p>
            <a:pPr algn="ctr"/>
            <a:r>
              <a:rPr lang="de-DE" sz="1600" dirty="0">
                <a:solidFill>
                  <a:schemeClr val="tx1"/>
                </a:solidFill>
              </a:rPr>
              <a:t>niedrigere Belegung in </a:t>
            </a:r>
            <a:r>
              <a:rPr lang="de-DE" sz="1600" dirty="0" err="1">
                <a:solidFill>
                  <a:schemeClr val="tx1"/>
                </a:solidFill>
              </a:rPr>
              <a:t>Q13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2" y="3746186"/>
            <a:ext cx="3269502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Vertiefungskurs</a:t>
            </a:r>
            <a:r>
              <a:rPr lang="en-GB" altLang="de-DE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Mathematik</a:t>
            </a: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430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1106" y="879726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Belegung</a:t>
            </a:r>
            <a:r>
              <a:rPr lang="en-GB" altLang="de-DE" sz="1800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Belegungsbeispiele</a:t>
            </a:r>
            <a:endParaRPr lang="en-GB" altLang="de-DE" sz="1800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3" y="1218233"/>
            <a:ext cx="827868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Pflichtbelegung</a:t>
            </a: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A87195EA-982C-42DB-B654-04BBDFBF9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220806"/>
              </p:ext>
            </p:extLst>
          </p:nvPr>
        </p:nvGraphicFramePr>
        <p:xfrm>
          <a:off x="492153" y="1639258"/>
          <a:ext cx="8182061" cy="493776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791716">
                  <a:extLst>
                    <a:ext uri="{9D8B030D-6E8A-4147-A177-3AD203B41FA5}">
                      <a16:colId xmlns:a16="http://schemas.microsoft.com/office/drawing/2014/main" val="1347001405"/>
                    </a:ext>
                  </a:extLst>
                </a:gridCol>
                <a:gridCol w="423238">
                  <a:extLst>
                    <a:ext uri="{9D8B030D-6E8A-4147-A177-3AD203B41FA5}">
                      <a16:colId xmlns:a16="http://schemas.microsoft.com/office/drawing/2014/main" val="2753184644"/>
                    </a:ext>
                  </a:extLst>
                </a:gridCol>
                <a:gridCol w="423238">
                  <a:extLst>
                    <a:ext uri="{9D8B030D-6E8A-4147-A177-3AD203B41FA5}">
                      <a16:colId xmlns:a16="http://schemas.microsoft.com/office/drawing/2014/main" val="2323025800"/>
                    </a:ext>
                  </a:extLst>
                </a:gridCol>
                <a:gridCol w="5692855">
                  <a:extLst>
                    <a:ext uri="{9D8B030D-6E8A-4147-A177-3AD203B41FA5}">
                      <a16:colId xmlns:a16="http://schemas.microsoft.com/office/drawing/2014/main" val="1172481008"/>
                    </a:ext>
                  </a:extLst>
                </a:gridCol>
                <a:gridCol w="851014">
                  <a:extLst>
                    <a:ext uri="{9D8B030D-6E8A-4147-A177-3AD203B41FA5}">
                      <a16:colId xmlns:a16="http://schemas.microsoft.com/office/drawing/2014/main" val="1782613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err="1"/>
                        <a:t>Jgst</a:t>
                      </a:r>
                      <a:r>
                        <a:rPr lang="de-DE" sz="1600" dirty="0"/>
                        <a:t>.</a:t>
                      </a:r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Pflichtfächer </a:t>
                      </a: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und Wahlpflichtfächer</a:t>
                      </a:r>
                      <a:endParaRPr lang="de-DE" sz="1600" b="1" kern="12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de-DE" sz="1400" dirty="0"/>
                        <a:t>Wochen-stunden</a:t>
                      </a:r>
                      <a:endParaRPr lang="de-DE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325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/>
                        <a:t>Q12</a:t>
                      </a:r>
                      <a:r>
                        <a:rPr lang="de-DE" sz="1600" dirty="0"/>
                        <a:t> </a:t>
                      </a:r>
                    </a:p>
                    <a:p>
                      <a:r>
                        <a:rPr lang="de-DE" sz="1600" dirty="0"/>
                        <a:t>und </a:t>
                      </a:r>
                    </a:p>
                    <a:p>
                      <a:r>
                        <a:rPr lang="de-DE" sz="1600" dirty="0" err="1"/>
                        <a:t>Q13</a:t>
                      </a:r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V</a:t>
                      </a:r>
                      <a:r>
                        <a:rPr lang="de-DE" sz="2400" b="1" baseline="0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 E R T I E F U N G S K U R S  </a:t>
                      </a:r>
                    </a:p>
                    <a:p>
                      <a:pPr algn="ctr"/>
                      <a:r>
                        <a:rPr lang="de-DE" sz="2400" b="1" baseline="0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(12/1 – 12/2)</a:t>
                      </a:r>
                      <a:endParaRPr lang="de-DE" sz="24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de-DE" sz="16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b="1" dirty="0">
                          <a:solidFill>
                            <a:srgbClr val="C00000"/>
                          </a:solidFill>
                        </a:rPr>
                        <a:t>Deutsch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b="1" dirty="0">
                          <a:solidFill>
                            <a:srgbClr val="C00000"/>
                          </a:solidFill>
                        </a:rPr>
                        <a:t>Mathematik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eine fortgeführte Fremdsprache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eine Naturwissenschaft </a:t>
                      </a:r>
                      <a:r>
                        <a:rPr lang="de-DE" sz="14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(Biologie, Chemie, Physik)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eine weitere fortgeführte Fremdsprache </a:t>
                      </a:r>
                      <a:br>
                        <a:rPr lang="de-DE" sz="16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</a:br>
                      <a:r>
                        <a:rPr lang="de-DE" sz="1600" b="1" i="1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oder</a:t>
                      </a:r>
                      <a:r>
                        <a:rPr lang="de-DE" sz="1600" b="1" i="1" baseline="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r>
                        <a:rPr lang="de-DE" sz="1600" baseline="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eine spät beginnende Fremdsprache</a:t>
                      </a:r>
                      <a:br>
                        <a:rPr lang="de-DE" sz="1600" baseline="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</a:br>
                      <a:r>
                        <a:rPr lang="de-DE" sz="1600" b="1" i="1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oder </a:t>
                      </a:r>
                      <a:r>
                        <a:rPr lang="de-DE" sz="16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eine weitere Naturwissenschaft</a:t>
                      </a:r>
                      <a:br>
                        <a:rPr lang="de-DE" sz="16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</a:br>
                      <a:r>
                        <a:rPr lang="de-DE" sz="1600" b="1" i="1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oder </a:t>
                      </a:r>
                      <a:r>
                        <a:rPr lang="de-DE" sz="16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Informatik </a:t>
                      </a:r>
                      <a:r>
                        <a:rPr lang="de-DE" sz="14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(nur </a:t>
                      </a:r>
                      <a:r>
                        <a:rPr lang="de-DE" sz="1400" dirty="0" err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NTG</a:t>
                      </a:r>
                      <a:r>
                        <a:rPr lang="de-DE" sz="14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)</a:t>
                      </a:r>
                      <a:r>
                        <a:rPr lang="de-DE" sz="16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/>
                      </a:r>
                      <a:br>
                        <a:rPr lang="de-DE" sz="16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</a:br>
                      <a:r>
                        <a:rPr lang="de-DE" sz="1600" b="1" i="1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oder </a:t>
                      </a:r>
                      <a:r>
                        <a:rPr lang="de-DE" sz="1600" b="0" i="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spät beginnende </a:t>
                      </a:r>
                      <a:r>
                        <a:rPr lang="de-DE" sz="16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Informatik </a:t>
                      </a:r>
                      <a:r>
                        <a:rPr lang="de-DE" sz="14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(HG, SG, </a:t>
                      </a:r>
                      <a:r>
                        <a:rPr lang="de-DE" sz="1400" dirty="0" err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MuG</a:t>
                      </a:r>
                      <a:r>
                        <a:rPr lang="de-DE" sz="14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, </a:t>
                      </a:r>
                      <a:r>
                        <a:rPr lang="de-DE" sz="1400" dirty="0" err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WWG</a:t>
                      </a:r>
                      <a:r>
                        <a:rPr lang="de-DE" sz="14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, </a:t>
                      </a:r>
                      <a:r>
                        <a:rPr lang="de-DE" sz="1400" dirty="0" err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SWG</a:t>
                      </a:r>
                      <a:r>
                        <a:rPr lang="de-DE" sz="14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, </a:t>
                      </a:r>
                      <a:r>
                        <a:rPr lang="de-DE" sz="1400" dirty="0" err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EFK</a:t>
                      </a:r>
                      <a:r>
                        <a:rPr lang="de-DE" sz="14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Religionslehre bzw. Ethik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Geschichte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Kunst </a:t>
                      </a:r>
                      <a:r>
                        <a:rPr lang="de-DE" sz="1600" b="1" i="1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oder</a:t>
                      </a:r>
                      <a:r>
                        <a:rPr lang="de-DE" sz="16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 Musik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Sport</a:t>
                      </a:r>
                      <a:endParaRPr lang="de-DE" sz="16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de-DE" sz="16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de-DE" sz="16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de-DE" sz="16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de-DE" sz="16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2</a:t>
                      </a:r>
                      <a:endParaRPr lang="de-DE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780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nur Q12</a:t>
                      </a:r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Politik und Gesellschaft </a:t>
                      </a:r>
                      <a:r>
                        <a:rPr lang="de-DE" sz="1400" kern="12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(</a:t>
                      </a:r>
                      <a:r>
                        <a:rPr lang="de-DE" sz="1400" kern="1200" dirty="0" err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PuG</a:t>
                      </a:r>
                      <a:r>
                        <a:rPr lang="de-DE" sz="1400" kern="12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)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Geographie </a:t>
                      </a:r>
                      <a:r>
                        <a:rPr lang="de-DE" sz="1600" b="1" i="1" kern="12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oder</a:t>
                      </a:r>
                      <a:r>
                        <a:rPr lang="de-DE" sz="1600" kern="12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 Wirtschaft und Recht </a:t>
                      </a:r>
                      <a:r>
                        <a:rPr lang="de-DE" sz="1400" kern="12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(WR)</a:t>
                      </a:r>
                      <a:endParaRPr lang="de-DE" sz="1600" kern="12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de-DE" sz="1600" kern="1200" dirty="0"/>
                        <a:t>2</a:t>
                      </a:r>
                    </a:p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de-DE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de-DE" sz="16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7319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nur Q13</a:t>
                      </a:r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Weiterführung von </a:t>
                      </a:r>
                      <a:r>
                        <a:rPr lang="de-DE" sz="1600" kern="1200" dirty="0" err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PuG</a:t>
                      </a:r>
                      <a:r>
                        <a:rPr lang="de-DE" sz="1600" kern="12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 </a:t>
                      </a:r>
                      <a:r>
                        <a:rPr lang="de-DE" sz="1600" b="1" i="1" kern="12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oder </a:t>
                      </a:r>
                      <a:r>
                        <a:rPr lang="de-DE" sz="1600" kern="12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Geographie </a:t>
                      </a:r>
                      <a:r>
                        <a:rPr lang="de-DE" sz="1600" b="1" i="1" kern="12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oder </a:t>
                      </a:r>
                      <a:r>
                        <a:rPr lang="de-DE" sz="1600" kern="12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WR</a:t>
                      </a:r>
                      <a:endParaRPr lang="de-DE" sz="1600" kern="12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de-DE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de-DE" sz="16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9118211"/>
                  </a:ext>
                </a:extLst>
              </a:tr>
            </a:tbl>
          </a:graphicData>
        </a:graphic>
      </p:graphicFrame>
      <p:sp>
        <p:nvSpPr>
          <p:cNvPr id="8" name="Ellipse 7">
            <a:extLst>
              <a:ext uri="{FF2B5EF4-FFF2-40B4-BE49-F238E27FC236}">
                <a16:creationId xmlns:a16="http://schemas.microsoft.com/office/drawing/2014/main" id="{3F4C3720-4728-4C86-B1FD-E8E06AE0C694}"/>
              </a:ext>
            </a:extLst>
          </p:cNvPr>
          <p:cNvSpPr/>
          <p:nvPr/>
        </p:nvSpPr>
        <p:spPr>
          <a:xfrm>
            <a:off x="5217388" y="174313"/>
            <a:ext cx="1517400" cy="13461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B3A5EEA-DB35-4DFF-A4D9-88F05F825745}"/>
              </a:ext>
            </a:extLst>
          </p:cNvPr>
          <p:cNvSpPr txBox="1"/>
          <p:nvPr/>
        </p:nvSpPr>
        <p:spPr>
          <a:xfrm>
            <a:off x="5328639" y="479569"/>
            <a:ext cx="12948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individuelle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Wahl-</a:t>
            </a: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möglichkeiten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970E631-C26C-4734-9733-D4DF6B46299C}"/>
              </a:ext>
            </a:extLst>
          </p:cNvPr>
          <p:cNvSpPr txBox="1"/>
          <p:nvPr/>
        </p:nvSpPr>
        <p:spPr>
          <a:xfrm>
            <a:off x="193589" y="3646473"/>
            <a:ext cx="1053687" cy="461665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2400" b="1" dirty="0">
                <a:solidFill>
                  <a:schemeClr val="bg1"/>
                </a:solidFill>
                <a:cs typeface="Arial" panose="020B0604020202020204" pitchFamily="34" charset="0"/>
              </a:rPr>
              <a:t>2 </a:t>
            </a:r>
            <a:r>
              <a:rPr lang="en-GB" altLang="de-DE" sz="2400" b="1" dirty="0" err="1">
                <a:solidFill>
                  <a:schemeClr val="bg1"/>
                </a:solidFill>
                <a:cs typeface="Arial" panose="020B0604020202020204" pitchFamily="34" charset="0"/>
              </a:rPr>
              <a:t>WS</a:t>
            </a:r>
            <a:endParaRPr lang="en-GB" altLang="de-DE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27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544" y="739482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Belegung</a:t>
            </a:r>
            <a:r>
              <a:rPr lang="en-GB" altLang="de-DE" sz="1800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Belegungsbeispiele</a:t>
            </a:r>
            <a:endParaRPr lang="en-GB" altLang="de-DE" sz="1800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3" y="1218233"/>
            <a:ext cx="827868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Stundentafel</a:t>
            </a:r>
            <a:r>
              <a:rPr lang="en-GB" altLang="de-DE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(</a:t>
            </a: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ohne</a:t>
            </a:r>
            <a:r>
              <a:rPr lang="en-GB" altLang="de-DE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Vertiefungskurs</a:t>
            </a:r>
            <a:r>
              <a:rPr lang="en-GB" altLang="de-DE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)</a:t>
            </a: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A87195EA-982C-42DB-B654-04BBDFBF9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884843"/>
              </p:ext>
            </p:extLst>
          </p:nvPr>
        </p:nvGraphicFramePr>
        <p:xfrm>
          <a:off x="464443" y="1620524"/>
          <a:ext cx="8193411" cy="4851400"/>
        </p:xfrm>
        <a:graphic>
          <a:graphicData uri="http://schemas.openxmlformats.org/drawingml/2006/table">
            <a:tbl>
              <a:tblPr firstRow="1" firstCol="1" lastRow="1" bandRow="1">
                <a:tableStyleId>{3B4B98B0-60AC-42C2-AFA5-B58CD77FA1E5}</a:tableStyleId>
              </a:tblPr>
              <a:tblGrid>
                <a:gridCol w="5145097">
                  <a:extLst>
                    <a:ext uri="{9D8B030D-6E8A-4147-A177-3AD203B41FA5}">
                      <a16:colId xmlns:a16="http://schemas.microsoft.com/office/drawing/2014/main" val="1172481008"/>
                    </a:ext>
                  </a:extLst>
                </a:gridCol>
                <a:gridCol w="748841">
                  <a:extLst>
                    <a:ext uri="{9D8B030D-6E8A-4147-A177-3AD203B41FA5}">
                      <a16:colId xmlns:a16="http://schemas.microsoft.com/office/drawing/2014/main" val="3740880724"/>
                    </a:ext>
                  </a:extLst>
                </a:gridCol>
                <a:gridCol w="766491">
                  <a:extLst>
                    <a:ext uri="{9D8B030D-6E8A-4147-A177-3AD203B41FA5}">
                      <a16:colId xmlns:a16="http://schemas.microsoft.com/office/drawing/2014/main" val="1986774579"/>
                    </a:ext>
                  </a:extLst>
                </a:gridCol>
                <a:gridCol w="766491">
                  <a:extLst>
                    <a:ext uri="{9D8B030D-6E8A-4147-A177-3AD203B41FA5}">
                      <a16:colId xmlns:a16="http://schemas.microsoft.com/office/drawing/2014/main" val="1782613479"/>
                    </a:ext>
                  </a:extLst>
                </a:gridCol>
                <a:gridCol w="766491">
                  <a:extLst>
                    <a:ext uri="{9D8B030D-6E8A-4147-A177-3AD203B41FA5}">
                      <a16:colId xmlns:a16="http://schemas.microsoft.com/office/drawing/2014/main" val="22508461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dirty="0"/>
                        <a:t>Pflichtfächer </a:t>
                      </a:r>
                      <a:r>
                        <a:rPr lang="de-DE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und Wahlpflichtfächer</a:t>
                      </a:r>
                      <a:endParaRPr lang="de-DE" sz="1400" b="1" kern="12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200" b="1" dirty="0">
                          <a:latin typeface="+mn-lt"/>
                          <a:cs typeface="Arial" panose="020B0604020202020204" pitchFamily="34" charset="0"/>
                        </a:rPr>
                        <a:t>12/1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200" b="1" dirty="0">
                          <a:latin typeface="+mn-lt"/>
                          <a:cs typeface="Arial" panose="020B0604020202020204" pitchFamily="34" charset="0"/>
                        </a:rPr>
                        <a:t>12/2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200" b="1" dirty="0">
                          <a:latin typeface="+mn-lt"/>
                          <a:cs typeface="Arial" panose="020B0604020202020204" pitchFamily="34" charset="0"/>
                        </a:rPr>
                        <a:t>13/1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200" b="1" dirty="0">
                          <a:latin typeface="+mn-lt"/>
                          <a:cs typeface="Arial" panose="020B0604020202020204" pitchFamily="34" charset="0"/>
                        </a:rPr>
                        <a:t>13/2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325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b="0" dirty="0"/>
                        <a:t>Deutsch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78051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b="0" dirty="0"/>
                        <a:t>Mathematik</a:t>
                      </a:r>
                      <a:endParaRPr lang="de-DE" sz="1400" b="0" dirty="0">
                        <a:solidFill>
                          <a:srgbClr val="00B0F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44739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eine fortgeführte Fremdsprache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36338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eine Naturwissenschaft (Biologie, Chemie, Physik)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4261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eine weitere Fremdsprache </a:t>
                      </a:r>
                      <a:r>
                        <a:rPr lang="de-DE" sz="14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oder</a:t>
                      </a: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eine weitere Naturwissenschaft</a:t>
                      </a:r>
                      <a:r>
                        <a:rPr lang="de-DE" sz="14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4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oder</a:t>
                      </a: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(spät beginnende) Informatik</a:t>
                      </a:r>
                      <a:endParaRPr lang="de-DE" sz="1400" b="0" dirty="0">
                        <a:solidFill>
                          <a:srgbClr val="00B0F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027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b="0" dirty="0"/>
                        <a:t>Religionslehre bzw. Ethik</a:t>
                      </a:r>
                      <a:endParaRPr lang="de-DE" sz="1400" b="0" dirty="0">
                        <a:solidFill>
                          <a:srgbClr val="00B0F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2899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b="0" dirty="0"/>
                        <a:t>Geschichte</a:t>
                      </a:r>
                      <a:endParaRPr lang="de-DE" sz="1400" b="0" dirty="0">
                        <a:solidFill>
                          <a:srgbClr val="00B0F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8805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de-DE" sz="1400" b="0" kern="1200" dirty="0"/>
                        <a:t>Politik und Gesellschaft </a:t>
                      </a:r>
                      <a:endParaRPr lang="de-DE" sz="1400" b="0" dirty="0">
                        <a:solidFill>
                          <a:srgbClr val="00B0F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24004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de-DE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Geographie </a:t>
                      </a:r>
                      <a:r>
                        <a:rPr lang="de-DE" sz="1400" b="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oder </a:t>
                      </a:r>
                      <a:r>
                        <a:rPr lang="de-DE" sz="14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Wirt</a:t>
                      </a:r>
                      <a:r>
                        <a:rPr lang="de-DE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schaft und Recht</a:t>
                      </a:r>
                      <a:endParaRPr lang="de-DE" sz="1400" b="0" dirty="0">
                        <a:solidFill>
                          <a:srgbClr val="00B0F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de-DE" sz="1600" b="1" dirty="0">
                        <a:solidFill>
                          <a:srgbClr val="00B0F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de-DE" sz="1600" b="1" dirty="0">
                        <a:solidFill>
                          <a:srgbClr val="00B0F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5626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rgbClr val="002060"/>
                          </a:solidFill>
                        </a:rPr>
                        <a:t>Kunst </a:t>
                      </a:r>
                      <a:r>
                        <a:rPr lang="de-DE" sz="1400" b="0" i="1" dirty="0">
                          <a:solidFill>
                            <a:srgbClr val="002060"/>
                          </a:solidFill>
                        </a:rPr>
                        <a:t>oder</a:t>
                      </a:r>
                      <a:r>
                        <a:rPr lang="de-DE" sz="1400" b="0" dirty="0">
                          <a:solidFill>
                            <a:srgbClr val="002060"/>
                          </a:solidFill>
                        </a:rPr>
                        <a:t> Musik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3447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b="0" dirty="0"/>
                        <a:t>Sport</a:t>
                      </a:r>
                      <a:endParaRPr lang="de-DE" sz="1400" b="0" dirty="0">
                        <a:solidFill>
                          <a:srgbClr val="00B0F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7346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dirty="0">
                          <a:solidFill>
                            <a:srgbClr val="00B050"/>
                          </a:solidFill>
                        </a:rPr>
                        <a:t>Leistungsfach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rgbClr val="00B050"/>
                          </a:solidFill>
                          <a:latin typeface="+mn-lt"/>
                          <a:cs typeface="Arial" panose="020B0604020202020204" pitchFamily="34" charset="0"/>
                        </a:rPr>
                        <a:t>+ 2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rgbClr val="00B050"/>
                          </a:solidFill>
                          <a:latin typeface="+mn-lt"/>
                          <a:cs typeface="Arial" panose="020B0604020202020204" pitchFamily="34" charset="0"/>
                        </a:rPr>
                        <a:t>+ 2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rgbClr val="00B050"/>
                          </a:solidFill>
                          <a:latin typeface="+mn-lt"/>
                          <a:cs typeface="Arial" panose="020B0604020202020204" pitchFamily="34" charset="0"/>
                        </a:rPr>
                        <a:t>+ 2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rgbClr val="00B050"/>
                          </a:solidFill>
                          <a:latin typeface="+mn-lt"/>
                          <a:cs typeface="Arial" panose="020B0604020202020204" pitchFamily="34" charset="0"/>
                        </a:rPr>
                        <a:t>+ 2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9388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B0F0"/>
                          </a:solidFill>
                        </a:rPr>
                        <a:t>W-Seminar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rgbClr val="00B0F0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rgbClr val="00B0F0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rgbClr val="00B0F0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rgbClr val="00B0F0"/>
                          </a:solidFill>
                          <a:latin typeface="+mn-lt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366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1131524"/>
                  </a:ext>
                </a:extLst>
              </a:tr>
            </a:tbl>
          </a:graphicData>
        </a:graphic>
      </p:graphicFrame>
      <p:sp>
        <p:nvSpPr>
          <p:cNvPr id="13" name="Ellipse 12">
            <a:extLst>
              <a:ext uri="{FF2B5EF4-FFF2-40B4-BE49-F238E27FC236}">
                <a16:creationId xmlns:a16="http://schemas.microsoft.com/office/drawing/2014/main" id="{AFD2B4BF-B26A-4608-A22D-0A88CB41DB20}"/>
              </a:ext>
            </a:extLst>
          </p:cNvPr>
          <p:cNvSpPr/>
          <p:nvPr/>
        </p:nvSpPr>
        <p:spPr>
          <a:xfrm>
            <a:off x="5782491" y="149221"/>
            <a:ext cx="1517400" cy="1346159"/>
          </a:xfrm>
          <a:prstGeom prst="ellipse">
            <a:avLst/>
          </a:prstGeom>
          <a:solidFill>
            <a:srgbClr val="D7B9E5"/>
          </a:solidFill>
          <a:ln>
            <a:solidFill>
              <a:srgbClr val="D7B9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970E631-C26C-4734-9733-D4DF6B46299C}"/>
              </a:ext>
            </a:extLst>
          </p:cNvPr>
          <p:cNvSpPr txBox="1"/>
          <p:nvPr/>
        </p:nvSpPr>
        <p:spPr>
          <a:xfrm>
            <a:off x="5941926" y="345246"/>
            <a:ext cx="11985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breite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und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vertiefte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Allgemein-bildung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F4C3720-4728-4C86-B1FD-E8E06AE0C694}"/>
              </a:ext>
            </a:extLst>
          </p:cNvPr>
          <p:cNvSpPr/>
          <p:nvPr/>
        </p:nvSpPr>
        <p:spPr>
          <a:xfrm>
            <a:off x="7140456" y="149221"/>
            <a:ext cx="1517400" cy="13461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B3A5EEA-DB35-4DFF-A4D9-88F05F825745}"/>
              </a:ext>
            </a:extLst>
          </p:cNvPr>
          <p:cNvSpPr txBox="1"/>
          <p:nvPr/>
        </p:nvSpPr>
        <p:spPr>
          <a:xfrm>
            <a:off x="7251707" y="396751"/>
            <a:ext cx="12948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individuelle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Wahl-</a:t>
            </a: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möglichkeiten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64443" y="5552388"/>
            <a:ext cx="8193411" cy="2922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581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638" y="665598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Belegung</a:t>
            </a:r>
            <a:r>
              <a:rPr lang="en-GB" altLang="de-DE" sz="1800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Belegungsbeispiele</a:t>
            </a:r>
            <a:endParaRPr lang="en-GB" altLang="de-DE" sz="1800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3" y="1218233"/>
            <a:ext cx="827868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Stundentafel</a:t>
            </a:r>
            <a:r>
              <a:rPr lang="en-GB" altLang="de-DE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(</a:t>
            </a: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ohne</a:t>
            </a:r>
            <a:r>
              <a:rPr lang="en-GB" altLang="de-DE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Vertiefungskurs</a:t>
            </a:r>
            <a:r>
              <a:rPr lang="en-GB" altLang="de-DE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)</a:t>
            </a: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A87195EA-982C-42DB-B654-04BBDFBF9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686867"/>
              </p:ext>
            </p:extLst>
          </p:nvPr>
        </p:nvGraphicFramePr>
        <p:xfrm>
          <a:off x="464443" y="1620524"/>
          <a:ext cx="8193411" cy="4851400"/>
        </p:xfrm>
        <a:graphic>
          <a:graphicData uri="http://schemas.openxmlformats.org/drawingml/2006/table">
            <a:tbl>
              <a:tblPr firstRow="1" firstCol="1" lastRow="1" bandRow="1">
                <a:tableStyleId>{3B4B98B0-60AC-42C2-AFA5-B58CD77FA1E5}</a:tableStyleId>
              </a:tblPr>
              <a:tblGrid>
                <a:gridCol w="5145097">
                  <a:extLst>
                    <a:ext uri="{9D8B030D-6E8A-4147-A177-3AD203B41FA5}">
                      <a16:colId xmlns:a16="http://schemas.microsoft.com/office/drawing/2014/main" val="1172481008"/>
                    </a:ext>
                  </a:extLst>
                </a:gridCol>
                <a:gridCol w="748841">
                  <a:extLst>
                    <a:ext uri="{9D8B030D-6E8A-4147-A177-3AD203B41FA5}">
                      <a16:colId xmlns:a16="http://schemas.microsoft.com/office/drawing/2014/main" val="3740880724"/>
                    </a:ext>
                  </a:extLst>
                </a:gridCol>
                <a:gridCol w="766491">
                  <a:extLst>
                    <a:ext uri="{9D8B030D-6E8A-4147-A177-3AD203B41FA5}">
                      <a16:colId xmlns:a16="http://schemas.microsoft.com/office/drawing/2014/main" val="1986774579"/>
                    </a:ext>
                  </a:extLst>
                </a:gridCol>
                <a:gridCol w="766491">
                  <a:extLst>
                    <a:ext uri="{9D8B030D-6E8A-4147-A177-3AD203B41FA5}">
                      <a16:colId xmlns:a16="http://schemas.microsoft.com/office/drawing/2014/main" val="1782613479"/>
                    </a:ext>
                  </a:extLst>
                </a:gridCol>
                <a:gridCol w="766491">
                  <a:extLst>
                    <a:ext uri="{9D8B030D-6E8A-4147-A177-3AD203B41FA5}">
                      <a16:colId xmlns:a16="http://schemas.microsoft.com/office/drawing/2014/main" val="22508461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dirty="0"/>
                        <a:t>Pflichtfächer </a:t>
                      </a:r>
                      <a:r>
                        <a:rPr lang="de-DE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und Wahlpflichtfächer</a:t>
                      </a:r>
                      <a:endParaRPr lang="de-DE" sz="1400" b="1" kern="12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200" b="1" dirty="0">
                          <a:latin typeface="+mn-lt"/>
                          <a:cs typeface="Arial" panose="020B0604020202020204" pitchFamily="34" charset="0"/>
                        </a:rPr>
                        <a:t>12/1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200" b="1" dirty="0">
                          <a:latin typeface="+mn-lt"/>
                          <a:cs typeface="Arial" panose="020B0604020202020204" pitchFamily="34" charset="0"/>
                        </a:rPr>
                        <a:t>12/2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200" b="1" dirty="0">
                          <a:latin typeface="+mn-lt"/>
                          <a:cs typeface="Arial" panose="020B0604020202020204" pitchFamily="34" charset="0"/>
                        </a:rPr>
                        <a:t>13/1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200" b="1" dirty="0">
                          <a:latin typeface="+mn-lt"/>
                          <a:cs typeface="Arial" panose="020B0604020202020204" pitchFamily="34" charset="0"/>
                        </a:rPr>
                        <a:t>13/2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325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b="0" dirty="0"/>
                        <a:t>Deutsch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78051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b="0" dirty="0"/>
                        <a:t>Mathematik</a:t>
                      </a:r>
                      <a:endParaRPr lang="de-DE" sz="1400" b="0" dirty="0">
                        <a:solidFill>
                          <a:srgbClr val="00B0F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44739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eine fortgeführte Fremdsprache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36338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eine Naturwissenschaft (Biologie, Chemie, Physik)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4261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eine weitere Fremdsprache </a:t>
                      </a:r>
                      <a:r>
                        <a:rPr lang="de-DE" sz="14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oder</a:t>
                      </a: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eine weitere Naturwissenschaft</a:t>
                      </a:r>
                      <a:r>
                        <a:rPr lang="de-DE" sz="14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4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oder</a:t>
                      </a: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(spät beginnende) Informatik</a:t>
                      </a:r>
                      <a:endParaRPr lang="de-DE" sz="1400" b="0" dirty="0">
                        <a:solidFill>
                          <a:srgbClr val="00B0F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027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b="0" dirty="0"/>
                        <a:t>Religionslehre bzw. Ethik</a:t>
                      </a:r>
                      <a:endParaRPr lang="de-DE" sz="1400" b="0" dirty="0">
                        <a:solidFill>
                          <a:srgbClr val="00B0F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2899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b="0" dirty="0"/>
                        <a:t>Geschichte</a:t>
                      </a:r>
                      <a:endParaRPr lang="de-DE" sz="1400" b="0" dirty="0">
                        <a:solidFill>
                          <a:srgbClr val="00B0F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8805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de-DE" sz="1400" b="0" kern="1200" dirty="0"/>
                        <a:t>Politik und Gesellschaft </a:t>
                      </a:r>
                      <a:endParaRPr lang="de-DE" sz="1400" b="0" dirty="0">
                        <a:solidFill>
                          <a:srgbClr val="00B0F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24004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de-DE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Geographie </a:t>
                      </a:r>
                      <a:r>
                        <a:rPr lang="de-DE" sz="1400" b="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oder </a:t>
                      </a:r>
                      <a:r>
                        <a:rPr lang="de-DE" sz="14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Wirt</a:t>
                      </a:r>
                      <a:r>
                        <a:rPr lang="de-DE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schaft und Recht</a:t>
                      </a:r>
                      <a:endParaRPr lang="de-DE" sz="1400" b="0" dirty="0">
                        <a:solidFill>
                          <a:srgbClr val="00B0F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de-DE" sz="1600" b="1" dirty="0">
                        <a:solidFill>
                          <a:srgbClr val="00B0F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de-DE" sz="1600" b="1" dirty="0">
                        <a:solidFill>
                          <a:srgbClr val="00B0F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5626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Kunst </a:t>
                      </a:r>
                      <a:r>
                        <a:rPr lang="de-DE" sz="14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oder </a:t>
                      </a: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Musik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3447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b="0" dirty="0"/>
                        <a:t>Sport</a:t>
                      </a:r>
                      <a:endParaRPr lang="de-DE" sz="1400" b="0" dirty="0">
                        <a:solidFill>
                          <a:srgbClr val="00B0F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7346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dirty="0">
                          <a:solidFill>
                            <a:srgbClr val="00B050"/>
                          </a:solidFill>
                        </a:rPr>
                        <a:t>Leistungsfach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rgbClr val="00B050"/>
                          </a:solidFill>
                          <a:latin typeface="+mn-lt"/>
                          <a:cs typeface="Arial" panose="020B0604020202020204" pitchFamily="34" charset="0"/>
                        </a:rPr>
                        <a:t>+ 2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rgbClr val="00B050"/>
                          </a:solidFill>
                          <a:latin typeface="+mn-lt"/>
                          <a:cs typeface="Arial" panose="020B0604020202020204" pitchFamily="34" charset="0"/>
                        </a:rPr>
                        <a:t>+ 2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rgbClr val="00B050"/>
                          </a:solidFill>
                          <a:latin typeface="+mn-lt"/>
                          <a:cs typeface="Arial" panose="020B0604020202020204" pitchFamily="34" charset="0"/>
                        </a:rPr>
                        <a:t>+ 2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rgbClr val="00B050"/>
                          </a:solidFill>
                          <a:latin typeface="+mn-lt"/>
                          <a:cs typeface="Arial" panose="020B0604020202020204" pitchFamily="34" charset="0"/>
                        </a:rPr>
                        <a:t>+ 2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9388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B0F0"/>
                          </a:solidFill>
                        </a:rPr>
                        <a:t>W-Seminar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rgbClr val="00B0F0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rgbClr val="00B0F0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rgbClr val="00B0F0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rgbClr val="00B0F0"/>
                          </a:solidFill>
                          <a:latin typeface="+mn-lt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366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1131524"/>
                  </a:ext>
                </a:extLst>
              </a:tr>
            </a:tbl>
          </a:graphicData>
        </a:graphic>
      </p:graphicFrame>
      <p:sp>
        <p:nvSpPr>
          <p:cNvPr id="13" name="Ellipse 12">
            <a:extLst>
              <a:ext uri="{FF2B5EF4-FFF2-40B4-BE49-F238E27FC236}">
                <a16:creationId xmlns:a16="http://schemas.microsoft.com/office/drawing/2014/main" id="{AFD2B4BF-B26A-4608-A22D-0A88CB41DB20}"/>
              </a:ext>
            </a:extLst>
          </p:cNvPr>
          <p:cNvSpPr/>
          <p:nvPr/>
        </p:nvSpPr>
        <p:spPr>
          <a:xfrm>
            <a:off x="5782491" y="149221"/>
            <a:ext cx="1517400" cy="1346159"/>
          </a:xfrm>
          <a:prstGeom prst="ellipse">
            <a:avLst/>
          </a:prstGeom>
          <a:solidFill>
            <a:srgbClr val="D7B9E5"/>
          </a:solidFill>
          <a:ln>
            <a:solidFill>
              <a:srgbClr val="D7B9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970E631-C26C-4734-9733-D4DF6B46299C}"/>
              </a:ext>
            </a:extLst>
          </p:cNvPr>
          <p:cNvSpPr txBox="1"/>
          <p:nvPr/>
        </p:nvSpPr>
        <p:spPr>
          <a:xfrm>
            <a:off x="5941926" y="345246"/>
            <a:ext cx="11985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breite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und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vertiefte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Allgemein-bildung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F4C3720-4728-4C86-B1FD-E8E06AE0C694}"/>
              </a:ext>
            </a:extLst>
          </p:cNvPr>
          <p:cNvSpPr/>
          <p:nvPr/>
        </p:nvSpPr>
        <p:spPr>
          <a:xfrm>
            <a:off x="7140456" y="149221"/>
            <a:ext cx="1517400" cy="13461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B3A5EEA-DB35-4DFF-A4D9-88F05F825745}"/>
              </a:ext>
            </a:extLst>
          </p:cNvPr>
          <p:cNvSpPr txBox="1"/>
          <p:nvPr/>
        </p:nvSpPr>
        <p:spPr>
          <a:xfrm>
            <a:off x="7251707" y="396751"/>
            <a:ext cx="12948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individuelle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Wahl-</a:t>
            </a: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möglichkeiten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64443" y="5863473"/>
            <a:ext cx="8193411" cy="29223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975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2358" y="703513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Belegung</a:t>
            </a:r>
            <a:r>
              <a:rPr lang="en-GB" altLang="de-DE" sz="1800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Belegungsbeispiele</a:t>
            </a:r>
            <a:endParaRPr lang="en-GB" altLang="de-DE" sz="1800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3" y="1218233"/>
            <a:ext cx="827868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Stundentafel</a:t>
            </a:r>
            <a:r>
              <a:rPr lang="en-GB" altLang="de-DE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(</a:t>
            </a:r>
            <a:r>
              <a:rPr lang="en-GB" altLang="de-DE" sz="20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mit</a:t>
            </a:r>
            <a:r>
              <a:rPr lang="en-GB" altLang="de-DE" sz="2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20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Vertiefungskurs</a:t>
            </a:r>
            <a:r>
              <a:rPr lang="en-GB" altLang="de-DE" sz="2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Deutsch</a:t>
            </a:r>
            <a:r>
              <a:rPr lang="en-GB" altLang="de-DE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)</a:t>
            </a: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A87195EA-982C-42DB-B654-04BBDFBF9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284774"/>
              </p:ext>
            </p:extLst>
          </p:nvPr>
        </p:nvGraphicFramePr>
        <p:xfrm>
          <a:off x="464443" y="1620524"/>
          <a:ext cx="8193411" cy="4942840"/>
        </p:xfrm>
        <a:graphic>
          <a:graphicData uri="http://schemas.openxmlformats.org/drawingml/2006/table">
            <a:tbl>
              <a:tblPr firstRow="1" firstCol="1" lastRow="1" bandRow="1">
                <a:tableStyleId>{3B4B98B0-60AC-42C2-AFA5-B58CD77FA1E5}</a:tableStyleId>
              </a:tblPr>
              <a:tblGrid>
                <a:gridCol w="5145097">
                  <a:extLst>
                    <a:ext uri="{9D8B030D-6E8A-4147-A177-3AD203B41FA5}">
                      <a16:colId xmlns:a16="http://schemas.microsoft.com/office/drawing/2014/main" val="1172481008"/>
                    </a:ext>
                  </a:extLst>
                </a:gridCol>
                <a:gridCol w="748841">
                  <a:extLst>
                    <a:ext uri="{9D8B030D-6E8A-4147-A177-3AD203B41FA5}">
                      <a16:colId xmlns:a16="http://schemas.microsoft.com/office/drawing/2014/main" val="3740880724"/>
                    </a:ext>
                  </a:extLst>
                </a:gridCol>
                <a:gridCol w="766491">
                  <a:extLst>
                    <a:ext uri="{9D8B030D-6E8A-4147-A177-3AD203B41FA5}">
                      <a16:colId xmlns:a16="http://schemas.microsoft.com/office/drawing/2014/main" val="1986774579"/>
                    </a:ext>
                  </a:extLst>
                </a:gridCol>
                <a:gridCol w="766491">
                  <a:extLst>
                    <a:ext uri="{9D8B030D-6E8A-4147-A177-3AD203B41FA5}">
                      <a16:colId xmlns:a16="http://schemas.microsoft.com/office/drawing/2014/main" val="1782613479"/>
                    </a:ext>
                  </a:extLst>
                </a:gridCol>
                <a:gridCol w="766491">
                  <a:extLst>
                    <a:ext uri="{9D8B030D-6E8A-4147-A177-3AD203B41FA5}">
                      <a16:colId xmlns:a16="http://schemas.microsoft.com/office/drawing/2014/main" val="22508461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dirty="0"/>
                        <a:t>Pflichtfächer </a:t>
                      </a:r>
                      <a:r>
                        <a:rPr lang="de-DE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und Wahlpflichtfächer</a:t>
                      </a:r>
                      <a:endParaRPr lang="de-DE" sz="1400" b="1" kern="12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200" b="1" dirty="0">
                          <a:latin typeface="+mn-lt"/>
                          <a:cs typeface="Arial" panose="020B0604020202020204" pitchFamily="34" charset="0"/>
                        </a:rPr>
                        <a:t>12/1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200" b="1" dirty="0">
                          <a:latin typeface="+mn-lt"/>
                          <a:cs typeface="Arial" panose="020B0604020202020204" pitchFamily="34" charset="0"/>
                        </a:rPr>
                        <a:t>12/2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200" b="1" dirty="0">
                          <a:latin typeface="+mn-lt"/>
                          <a:cs typeface="Arial" panose="020B0604020202020204" pitchFamily="34" charset="0"/>
                        </a:rPr>
                        <a:t>13/1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200" b="1" dirty="0">
                          <a:latin typeface="+mn-lt"/>
                          <a:cs typeface="Arial" panose="020B0604020202020204" pitchFamily="34" charset="0"/>
                        </a:rPr>
                        <a:t>13/2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325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b="0" dirty="0"/>
                        <a:t>Deutsch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78051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rgbClr val="C00000"/>
                          </a:solidFill>
                        </a:rPr>
                        <a:t>Vertiefungskurs Deutsch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07781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b="0" dirty="0"/>
                        <a:t>Mathematik</a:t>
                      </a:r>
                      <a:endParaRPr lang="de-DE" sz="1400" b="0" dirty="0">
                        <a:solidFill>
                          <a:srgbClr val="00B0F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44739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eine fortgeführte Fremdsprache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36338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eine Naturwissenschaft (Biologie, Chemie, Physik)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4261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eine weitere fortgeführte</a:t>
                      </a:r>
                      <a:r>
                        <a:rPr lang="de-DE" sz="14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Fremdsprache</a:t>
                      </a:r>
                      <a:endParaRPr lang="de-DE" sz="1400" b="0" dirty="0">
                        <a:solidFill>
                          <a:srgbClr val="00B0F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027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b="0" dirty="0"/>
                        <a:t>Religionslehre bzw. Ethik</a:t>
                      </a:r>
                      <a:endParaRPr lang="de-DE" sz="1400" b="0" dirty="0">
                        <a:solidFill>
                          <a:srgbClr val="00B0F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2899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b="0" dirty="0"/>
                        <a:t>Geschichte</a:t>
                      </a:r>
                      <a:endParaRPr lang="de-DE" sz="1400" b="0" dirty="0">
                        <a:solidFill>
                          <a:srgbClr val="00B0F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8805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de-DE" sz="1400" b="0" kern="1200" dirty="0"/>
                        <a:t>Politik und Gesellschaft </a:t>
                      </a:r>
                      <a:endParaRPr lang="de-DE" sz="1400" b="0" dirty="0">
                        <a:solidFill>
                          <a:srgbClr val="00B0F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24004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de-DE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Geographie </a:t>
                      </a:r>
                      <a:r>
                        <a:rPr lang="de-DE" sz="1400" b="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oder </a:t>
                      </a:r>
                      <a:r>
                        <a:rPr lang="de-DE" sz="14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Wirt</a:t>
                      </a:r>
                      <a:r>
                        <a:rPr lang="de-DE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schaft und Recht</a:t>
                      </a:r>
                      <a:endParaRPr lang="de-DE" sz="1400" b="0" dirty="0">
                        <a:solidFill>
                          <a:srgbClr val="00B0F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de-DE" sz="1600" b="1" dirty="0">
                        <a:solidFill>
                          <a:srgbClr val="00B0F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de-DE" sz="1600" b="1" dirty="0">
                        <a:solidFill>
                          <a:srgbClr val="00B0F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5626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Kunst </a:t>
                      </a:r>
                      <a:r>
                        <a:rPr lang="de-DE" sz="14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oder</a:t>
                      </a: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Musik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3447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b="0" dirty="0"/>
                        <a:t>Sport</a:t>
                      </a:r>
                      <a:endParaRPr lang="de-DE" sz="1400" b="0" dirty="0">
                        <a:solidFill>
                          <a:srgbClr val="00B0F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7346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dirty="0">
                          <a:solidFill>
                            <a:srgbClr val="00B050"/>
                          </a:solidFill>
                        </a:rPr>
                        <a:t>Leistungsfach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rgbClr val="00B050"/>
                          </a:solidFill>
                          <a:latin typeface="+mn-lt"/>
                          <a:cs typeface="Arial" panose="020B0604020202020204" pitchFamily="34" charset="0"/>
                        </a:rPr>
                        <a:t>+ 2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rgbClr val="00B050"/>
                          </a:solidFill>
                          <a:latin typeface="+mn-lt"/>
                          <a:cs typeface="Arial" panose="020B0604020202020204" pitchFamily="34" charset="0"/>
                        </a:rPr>
                        <a:t>+ 2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rgbClr val="00B050"/>
                          </a:solidFill>
                          <a:latin typeface="+mn-lt"/>
                          <a:cs typeface="Arial" panose="020B0604020202020204" pitchFamily="34" charset="0"/>
                        </a:rPr>
                        <a:t>+ 2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rgbClr val="00B050"/>
                          </a:solidFill>
                          <a:latin typeface="+mn-lt"/>
                          <a:cs typeface="Arial" panose="020B0604020202020204" pitchFamily="34" charset="0"/>
                        </a:rPr>
                        <a:t>+ 2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9388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B0F0"/>
                          </a:solidFill>
                        </a:rPr>
                        <a:t>W-Seminar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rgbClr val="00B0F0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rgbClr val="00B0F0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rgbClr val="00B0F0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rgbClr val="00B0F0"/>
                          </a:solidFill>
                          <a:latin typeface="+mn-lt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366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1131524"/>
                  </a:ext>
                </a:extLst>
              </a:tr>
            </a:tbl>
          </a:graphicData>
        </a:graphic>
      </p:graphicFrame>
      <p:sp>
        <p:nvSpPr>
          <p:cNvPr id="13" name="Ellipse 12">
            <a:extLst>
              <a:ext uri="{FF2B5EF4-FFF2-40B4-BE49-F238E27FC236}">
                <a16:creationId xmlns:a16="http://schemas.microsoft.com/office/drawing/2014/main" id="{AFD2B4BF-B26A-4608-A22D-0A88CB41DB20}"/>
              </a:ext>
            </a:extLst>
          </p:cNvPr>
          <p:cNvSpPr/>
          <p:nvPr/>
        </p:nvSpPr>
        <p:spPr>
          <a:xfrm>
            <a:off x="5782491" y="149221"/>
            <a:ext cx="1517400" cy="1346159"/>
          </a:xfrm>
          <a:prstGeom prst="ellipse">
            <a:avLst/>
          </a:prstGeom>
          <a:solidFill>
            <a:srgbClr val="D7B9E5"/>
          </a:solidFill>
          <a:ln>
            <a:solidFill>
              <a:srgbClr val="D7B9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970E631-C26C-4734-9733-D4DF6B46299C}"/>
              </a:ext>
            </a:extLst>
          </p:cNvPr>
          <p:cNvSpPr txBox="1"/>
          <p:nvPr/>
        </p:nvSpPr>
        <p:spPr>
          <a:xfrm>
            <a:off x="5941926" y="345246"/>
            <a:ext cx="11985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breite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und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vertiefte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Allgemein-bildung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F4C3720-4728-4C86-B1FD-E8E06AE0C694}"/>
              </a:ext>
            </a:extLst>
          </p:cNvPr>
          <p:cNvSpPr/>
          <p:nvPr/>
        </p:nvSpPr>
        <p:spPr>
          <a:xfrm>
            <a:off x="7140456" y="149221"/>
            <a:ext cx="1517400" cy="13461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B3A5EEA-DB35-4DFF-A4D9-88F05F825745}"/>
              </a:ext>
            </a:extLst>
          </p:cNvPr>
          <p:cNvSpPr txBox="1"/>
          <p:nvPr/>
        </p:nvSpPr>
        <p:spPr>
          <a:xfrm>
            <a:off x="7251707" y="396751"/>
            <a:ext cx="12948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individuelle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Wahl-</a:t>
            </a: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möglichkeiten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64443" y="2287245"/>
            <a:ext cx="8193411" cy="2922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64442" y="3528453"/>
            <a:ext cx="8193411" cy="2922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951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544" y="766087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Belegung</a:t>
            </a:r>
            <a:r>
              <a:rPr lang="en-GB" altLang="de-DE" sz="1800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Belegungsbeispiele</a:t>
            </a:r>
            <a:endParaRPr lang="en-GB" altLang="de-DE" sz="1800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3" y="1218233"/>
            <a:ext cx="827868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Stundentafel</a:t>
            </a:r>
            <a:r>
              <a:rPr lang="en-GB" altLang="de-DE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(</a:t>
            </a:r>
            <a:r>
              <a:rPr lang="en-GB" altLang="de-DE" sz="20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mit</a:t>
            </a:r>
            <a:r>
              <a:rPr lang="en-GB" altLang="de-DE" sz="2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20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Vertiefungskurs</a:t>
            </a:r>
            <a:r>
              <a:rPr lang="en-GB" altLang="de-DE" sz="2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20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Mathematik</a:t>
            </a:r>
            <a:r>
              <a:rPr lang="en-GB" altLang="de-DE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)</a:t>
            </a: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A87195EA-982C-42DB-B654-04BBDFBF9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941678"/>
              </p:ext>
            </p:extLst>
          </p:nvPr>
        </p:nvGraphicFramePr>
        <p:xfrm>
          <a:off x="464443" y="1620524"/>
          <a:ext cx="8193411" cy="4942840"/>
        </p:xfrm>
        <a:graphic>
          <a:graphicData uri="http://schemas.openxmlformats.org/drawingml/2006/table">
            <a:tbl>
              <a:tblPr firstRow="1" firstCol="1" lastRow="1" bandRow="1">
                <a:tableStyleId>{3B4B98B0-60AC-42C2-AFA5-B58CD77FA1E5}</a:tableStyleId>
              </a:tblPr>
              <a:tblGrid>
                <a:gridCol w="5145097">
                  <a:extLst>
                    <a:ext uri="{9D8B030D-6E8A-4147-A177-3AD203B41FA5}">
                      <a16:colId xmlns:a16="http://schemas.microsoft.com/office/drawing/2014/main" val="1172481008"/>
                    </a:ext>
                  </a:extLst>
                </a:gridCol>
                <a:gridCol w="748841">
                  <a:extLst>
                    <a:ext uri="{9D8B030D-6E8A-4147-A177-3AD203B41FA5}">
                      <a16:colId xmlns:a16="http://schemas.microsoft.com/office/drawing/2014/main" val="3740880724"/>
                    </a:ext>
                  </a:extLst>
                </a:gridCol>
                <a:gridCol w="766491">
                  <a:extLst>
                    <a:ext uri="{9D8B030D-6E8A-4147-A177-3AD203B41FA5}">
                      <a16:colId xmlns:a16="http://schemas.microsoft.com/office/drawing/2014/main" val="1986774579"/>
                    </a:ext>
                  </a:extLst>
                </a:gridCol>
                <a:gridCol w="766491">
                  <a:extLst>
                    <a:ext uri="{9D8B030D-6E8A-4147-A177-3AD203B41FA5}">
                      <a16:colId xmlns:a16="http://schemas.microsoft.com/office/drawing/2014/main" val="1782613479"/>
                    </a:ext>
                  </a:extLst>
                </a:gridCol>
                <a:gridCol w="766491">
                  <a:extLst>
                    <a:ext uri="{9D8B030D-6E8A-4147-A177-3AD203B41FA5}">
                      <a16:colId xmlns:a16="http://schemas.microsoft.com/office/drawing/2014/main" val="22508461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dirty="0"/>
                        <a:t>Pflichtfächer </a:t>
                      </a:r>
                      <a:r>
                        <a:rPr lang="de-DE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und Wahlpflichtfächer</a:t>
                      </a:r>
                      <a:endParaRPr lang="de-DE" sz="1400" b="1" kern="12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200" b="1" dirty="0">
                          <a:latin typeface="+mn-lt"/>
                          <a:cs typeface="Arial" panose="020B0604020202020204" pitchFamily="34" charset="0"/>
                        </a:rPr>
                        <a:t>12/1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200" b="1" dirty="0">
                          <a:latin typeface="+mn-lt"/>
                          <a:cs typeface="Arial" panose="020B0604020202020204" pitchFamily="34" charset="0"/>
                        </a:rPr>
                        <a:t>12/2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200" b="1" dirty="0">
                          <a:latin typeface="+mn-lt"/>
                          <a:cs typeface="Arial" panose="020B0604020202020204" pitchFamily="34" charset="0"/>
                        </a:rPr>
                        <a:t>13/1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200" b="1" dirty="0">
                          <a:latin typeface="+mn-lt"/>
                          <a:cs typeface="Arial" panose="020B0604020202020204" pitchFamily="34" charset="0"/>
                        </a:rPr>
                        <a:t>13/2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325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b="0" dirty="0"/>
                        <a:t>Deutsch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78051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b="0" dirty="0"/>
                        <a:t>Mathematik</a:t>
                      </a:r>
                      <a:endParaRPr lang="de-DE" sz="1400" b="0" dirty="0">
                        <a:solidFill>
                          <a:srgbClr val="00B0F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44739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rgbClr val="C00000"/>
                          </a:solidFill>
                        </a:rPr>
                        <a:t>Vertiefungskurs Mathematik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36338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eine fortgeführte Fremdsprache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75879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eine Naturwissenschaft (Biologie, Chemie, Physik)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4261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eine weitere Naturwissenschaft </a:t>
                      </a:r>
                      <a:r>
                        <a:rPr lang="de-DE" sz="1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oder</a:t>
                      </a:r>
                      <a:r>
                        <a:rPr lang="de-DE" sz="14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4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(spät beginnende</a:t>
                      </a:r>
                      <a:r>
                        <a:rPr lang="de-DE" sz="1400" b="0" i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) </a:t>
                      </a: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Informatik</a:t>
                      </a:r>
                      <a:endParaRPr lang="de-DE" sz="1400" b="0" dirty="0">
                        <a:solidFill>
                          <a:srgbClr val="00B0F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027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b="0" dirty="0"/>
                        <a:t>Religionslehre bzw. Ethik</a:t>
                      </a:r>
                      <a:endParaRPr lang="de-DE" sz="1400" b="0" dirty="0">
                        <a:solidFill>
                          <a:srgbClr val="00B0F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2899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b="0" dirty="0"/>
                        <a:t>Geschichte</a:t>
                      </a:r>
                      <a:endParaRPr lang="de-DE" sz="1400" b="0" dirty="0">
                        <a:solidFill>
                          <a:srgbClr val="00B0F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8805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de-DE" sz="1400" b="0" kern="1200" dirty="0"/>
                        <a:t>Politik und Gesellschaft </a:t>
                      </a:r>
                      <a:endParaRPr lang="de-DE" sz="1400" b="0" dirty="0">
                        <a:solidFill>
                          <a:srgbClr val="00B0F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24004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de-DE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Geographie </a:t>
                      </a:r>
                      <a:r>
                        <a:rPr lang="de-DE" sz="1400" b="0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oder </a:t>
                      </a:r>
                      <a:r>
                        <a:rPr lang="de-DE" sz="14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Wirt</a:t>
                      </a:r>
                      <a:r>
                        <a:rPr lang="de-DE" sz="14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schaft und Recht</a:t>
                      </a:r>
                      <a:endParaRPr lang="de-DE" sz="1400" b="0" dirty="0">
                        <a:solidFill>
                          <a:srgbClr val="00B0F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de-DE" sz="1600" b="1" dirty="0">
                        <a:solidFill>
                          <a:srgbClr val="00B0F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de-DE" sz="1600" b="1" dirty="0">
                        <a:solidFill>
                          <a:srgbClr val="00B0F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5626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Kunst </a:t>
                      </a:r>
                      <a:r>
                        <a:rPr lang="de-DE" sz="1400" b="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oder</a:t>
                      </a: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Musik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3447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b="0" dirty="0"/>
                        <a:t>Sport</a:t>
                      </a:r>
                      <a:endParaRPr lang="de-DE" sz="1400" b="0" dirty="0">
                        <a:solidFill>
                          <a:srgbClr val="00B0F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7346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400" dirty="0">
                          <a:solidFill>
                            <a:srgbClr val="00B050"/>
                          </a:solidFill>
                        </a:rPr>
                        <a:t>Leistungsfach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rgbClr val="00B050"/>
                          </a:solidFill>
                          <a:latin typeface="+mn-lt"/>
                          <a:cs typeface="Arial" panose="020B0604020202020204" pitchFamily="34" charset="0"/>
                        </a:rPr>
                        <a:t>+ 2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rgbClr val="00B050"/>
                          </a:solidFill>
                          <a:latin typeface="+mn-lt"/>
                          <a:cs typeface="Arial" panose="020B0604020202020204" pitchFamily="34" charset="0"/>
                        </a:rPr>
                        <a:t>+ 2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rgbClr val="00B050"/>
                          </a:solidFill>
                          <a:latin typeface="+mn-lt"/>
                          <a:cs typeface="Arial" panose="020B0604020202020204" pitchFamily="34" charset="0"/>
                        </a:rPr>
                        <a:t>+ 2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rgbClr val="00B050"/>
                          </a:solidFill>
                          <a:latin typeface="+mn-lt"/>
                          <a:cs typeface="Arial" panose="020B0604020202020204" pitchFamily="34" charset="0"/>
                        </a:rPr>
                        <a:t>+ 2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9388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B0F0"/>
                          </a:solidFill>
                        </a:rPr>
                        <a:t>W-Seminar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rgbClr val="00B0F0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rgbClr val="00B0F0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rgbClr val="00B0F0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rgbClr val="00B0F0"/>
                          </a:solidFill>
                          <a:latin typeface="+mn-lt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366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1131524"/>
                  </a:ext>
                </a:extLst>
              </a:tr>
            </a:tbl>
          </a:graphicData>
        </a:graphic>
      </p:graphicFrame>
      <p:sp>
        <p:nvSpPr>
          <p:cNvPr id="13" name="Ellipse 12">
            <a:extLst>
              <a:ext uri="{FF2B5EF4-FFF2-40B4-BE49-F238E27FC236}">
                <a16:creationId xmlns:a16="http://schemas.microsoft.com/office/drawing/2014/main" id="{AFD2B4BF-B26A-4608-A22D-0A88CB41DB20}"/>
              </a:ext>
            </a:extLst>
          </p:cNvPr>
          <p:cNvSpPr/>
          <p:nvPr/>
        </p:nvSpPr>
        <p:spPr>
          <a:xfrm>
            <a:off x="5782491" y="149221"/>
            <a:ext cx="1517400" cy="1346159"/>
          </a:xfrm>
          <a:prstGeom prst="ellipse">
            <a:avLst/>
          </a:prstGeom>
          <a:solidFill>
            <a:srgbClr val="D7B9E5"/>
          </a:solidFill>
          <a:ln>
            <a:solidFill>
              <a:srgbClr val="D7B9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970E631-C26C-4734-9733-D4DF6B46299C}"/>
              </a:ext>
            </a:extLst>
          </p:cNvPr>
          <p:cNvSpPr txBox="1"/>
          <p:nvPr/>
        </p:nvSpPr>
        <p:spPr>
          <a:xfrm>
            <a:off x="5941926" y="345246"/>
            <a:ext cx="11985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breite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und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vertiefte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Allgemein-bildung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F4C3720-4728-4C86-B1FD-E8E06AE0C694}"/>
              </a:ext>
            </a:extLst>
          </p:cNvPr>
          <p:cNvSpPr/>
          <p:nvPr/>
        </p:nvSpPr>
        <p:spPr>
          <a:xfrm>
            <a:off x="7140456" y="149221"/>
            <a:ext cx="1517400" cy="13461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B3A5EEA-DB35-4DFF-A4D9-88F05F825745}"/>
              </a:ext>
            </a:extLst>
          </p:cNvPr>
          <p:cNvSpPr txBox="1"/>
          <p:nvPr/>
        </p:nvSpPr>
        <p:spPr>
          <a:xfrm>
            <a:off x="7251707" y="396751"/>
            <a:ext cx="12948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individuelle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Wahl-</a:t>
            </a: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möglichkeiten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80805" y="2607756"/>
            <a:ext cx="8193411" cy="2922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64443" y="3524325"/>
            <a:ext cx="8193411" cy="2922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681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127" y="888570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Belegung</a:t>
            </a:r>
            <a:r>
              <a:rPr lang="en-GB" altLang="de-DE" sz="1800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Belegungsbeispiele</a:t>
            </a:r>
            <a:endParaRPr lang="en-GB" altLang="de-DE" sz="1800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3" y="1218233"/>
            <a:ext cx="827868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Freiwillige</a:t>
            </a:r>
            <a:r>
              <a:rPr lang="en-GB" altLang="de-DE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Belegung</a:t>
            </a: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6" name="Tabelle 7">
            <a:extLst>
              <a:ext uri="{FF2B5EF4-FFF2-40B4-BE49-F238E27FC236}">
                <a16:creationId xmlns:a16="http://schemas.microsoft.com/office/drawing/2014/main" id="{D7D3094B-3348-4952-88B5-0CC67FB25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576413"/>
              </p:ext>
            </p:extLst>
          </p:nvPr>
        </p:nvGraphicFramePr>
        <p:xfrm>
          <a:off x="480969" y="1680435"/>
          <a:ext cx="8182062" cy="4114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29780">
                  <a:extLst>
                    <a:ext uri="{9D8B030D-6E8A-4147-A177-3AD203B41FA5}">
                      <a16:colId xmlns:a16="http://schemas.microsoft.com/office/drawing/2014/main" val="1347001405"/>
                    </a:ext>
                  </a:extLst>
                </a:gridCol>
                <a:gridCol w="6312717">
                  <a:extLst>
                    <a:ext uri="{9D8B030D-6E8A-4147-A177-3AD203B41FA5}">
                      <a16:colId xmlns:a16="http://schemas.microsoft.com/office/drawing/2014/main" val="1172481008"/>
                    </a:ext>
                  </a:extLst>
                </a:gridCol>
                <a:gridCol w="939565">
                  <a:extLst>
                    <a:ext uri="{9D8B030D-6E8A-4147-A177-3AD203B41FA5}">
                      <a16:colId xmlns:a16="http://schemas.microsoft.com/office/drawing/2014/main" val="1782613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err="1"/>
                        <a:t>Jgst</a:t>
                      </a:r>
                      <a:r>
                        <a:rPr lang="de-DE" sz="1600" dirty="0"/>
                        <a:t>.</a:t>
                      </a:r>
                      <a:endParaRPr lang="de-D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Fach</a:t>
                      </a:r>
                      <a:endParaRPr lang="de-D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de-DE" sz="1400" dirty="0"/>
                        <a:t>Wochen-stunden</a:t>
                      </a:r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325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Q12</a:t>
                      </a:r>
                      <a:endParaRPr lang="de-D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Vertiefungskurs Deutsch (ohne Wahlpflichtfunktion)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Vertiefungskurs Mathematik (ohne</a:t>
                      </a:r>
                      <a:r>
                        <a:rPr lang="de-DE" sz="1600" baseline="0" dirty="0"/>
                        <a:t> Wahlpflichtfunktion)</a:t>
                      </a:r>
                      <a:endParaRPr lang="de-DE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Fach/Fächer des Zusatzangebots</a:t>
                      </a:r>
                      <a:endParaRPr lang="de-DE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Vokalensemble (Chor)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Theater und Film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Fotografie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Psychologie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Biochemisches Praktikum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English </a:t>
                      </a:r>
                      <a:r>
                        <a:rPr lang="de-DE" sz="1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Cultures</a:t>
                      </a:r>
                      <a:endParaRPr lang="de-DE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Französische</a:t>
                      </a:r>
                      <a:r>
                        <a:rPr lang="de-DE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Konversation</a:t>
                      </a:r>
                      <a:endParaRPr lang="de-DE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2/3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80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Q13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Fach/Fächer des Zusatzangebots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Vokalensemble (Chor)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Theater und Film</a:t>
                      </a:r>
                      <a:br>
                        <a:rPr lang="de-DE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de-DE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de-DE" sz="1600" kern="1200" dirty="0"/>
                        <a:t>2/3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de-DE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319621"/>
                  </a:ext>
                </a:extLst>
              </a:tr>
            </a:tbl>
          </a:graphicData>
        </a:graphic>
      </p:graphicFrame>
      <p:sp>
        <p:nvSpPr>
          <p:cNvPr id="8" name="Ellipse 7">
            <a:extLst>
              <a:ext uri="{FF2B5EF4-FFF2-40B4-BE49-F238E27FC236}">
                <a16:creationId xmlns:a16="http://schemas.microsoft.com/office/drawing/2014/main" id="{3F4C3720-4728-4C86-B1FD-E8E06AE0C694}"/>
              </a:ext>
            </a:extLst>
          </p:cNvPr>
          <p:cNvSpPr/>
          <p:nvPr/>
        </p:nvSpPr>
        <p:spPr>
          <a:xfrm>
            <a:off x="5019425" y="93003"/>
            <a:ext cx="1517400" cy="13461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B3A5EEA-DB35-4DFF-A4D9-88F05F825745}"/>
              </a:ext>
            </a:extLst>
          </p:cNvPr>
          <p:cNvSpPr txBox="1"/>
          <p:nvPr/>
        </p:nvSpPr>
        <p:spPr>
          <a:xfrm>
            <a:off x="5130676" y="361122"/>
            <a:ext cx="12948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individuelle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Wahl-</a:t>
            </a: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möglichkeiten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845088" y="5047944"/>
            <a:ext cx="4084983" cy="5963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In </a:t>
            </a:r>
            <a:r>
              <a:rPr lang="de-DE" sz="1600" dirty="0" err="1">
                <a:solidFill>
                  <a:schemeClr val="tx1"/>
                </a:solidFill>
              </a:rPr>
              <a:t>Q13</a:t>
            </a:r>
            <a:r>
              <a:rPr lang="de-DE" sz="1600" dirty="0">
                <a:solidFill>
                  <a:schemeClr val="tx1"/>
                </a:solidFill>
              </a:rPr>
              <a:t> zudem </a:t>
            </a:r>
            <a:r>
              <a:rPr lang="de-DE" sz="1600" b="1" dirty="0">
                <a:solidFill>
                  <a:schemeClr val="tx1"/>
                </a:solidFill>
              </a:rPr>
              <a:t>einstündige Differenzierungsstunden</a:t>
            </a:r>
            <a:r>
              <a:rPr lang="de-DE" sz="1600" dirty="0">
                <a:solidFill>
                  <a:schemeClr val="tx1"/>
                </a:solidFill>
              </a:rPr>
              <a:t> in D/M</a:t>
            </a:r>
          </a:p>
        </p:txBody>
      </p:sp>
    </p:spTree>
    <p:extLst>
      <p:ext uri="{BB962C8B-B14F-4D97-AF65-F5344CB8AC3E}">
        <p14:creationId xmlns:p14="http://schemas.microsoft.com/office/powerpoint/2010/main" val="424236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8661" y="655598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Belegung</a:t>
            </a:r>
            <a:r>
              <a:rPr lang="en-GB" altLang="de-DE" sz="1800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Belegungsbeispiele</a:t>
            </a:r>
            <a:endParaRPr lang="en-GB" altLang="de-DE" sz="1800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3" y="1218233"/>
            <a:ext cx="827868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Differenzierungsstunden</a:t>
            </a:r>
            <a:r>
              <a:rPr lang="en-GB" altLang="de-DE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Deutsch / </a:t>
            </a: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Mathematik</a:t>
            </a: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3696056112"/>
              </p:ext>
            </p:extLst>
          </p:nvPr>
        </p:nvGraphicFramePr>
        <p:xfrm>
          <a:off x="395532" y="1672687"/>
          <a:ext cx="8569325" cy="4739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Ellipse 8">
            <a:extLst>
              <a:ext uri="{FF2B5EF4-FFF2-40B4-BE49-F238E27FC236}">
                <a16:creationId xmlns:a16="http://schemas.microsoft.com/office/drawing/2014/main" id="{3F4C3720-4728-4C86-B1FD-E8E06AE0C694}"/>
              </a:ext>
            </a:extLst>
          </p:cNvPr>
          <p:cNvSpPr/>
          <p:nvPr/>
        </p:nvSpPr>
        <p:spPr>
          <a:xfrm>
            <a:off x="5420224" y="101305"/>
            <a:ext cx="1517400" cy="13461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B3A5EEA-DB35-4DFF-A4D9-88F05F825745}"/>
              </a:ext>
            </a:extLst>
          </p:cNvPr>
          <p:cNvSpPr txBox="1"/>
          <p:nvPr/>
        </p:nvSpPr>
        <p:spPr>
          <a:xfrm>
            <a:off x="5531475" y="405052"/>
            <a:ext cx="12948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individuelle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Wahl-</a:t>
            </a: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möglichkeiten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84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3" y="1258235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Tagesordnung</a:t>
            </a:r>
            <a:endParaRPr lang="en-GB" altLang="de-DE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3" y="1654168"/>
            <a:ext cx="8278683" cy="440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L="457200" indent="-457200" eaLnBrk="1" hangingPunct="1">
              <a:lnSpc>
                <a:spcPct val="100000"/>
              </a:lnSpc>
              <a:buFont typeface="+mj-lt"/>
              <a:buAutoNum type="arabicPeriod"/>
            </a:pPr>
            <a:endParaRPr lang="en-GB" alt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Die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Profil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- und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Leistungsstufe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(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PuLSt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)</a:t>
            </a: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Belegung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Belegungsbeispiele</a:t>
            </a:r>
            <a:endParaRPr lang="en-GB" altLang="de-DE" sz="2000" dirty="0">
              <a:solidFill>
                <a:schemeClr val="bg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b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Informations</a:t>
            </a:r>
            <a:r>
              <a:rPr lang="en-GB" altLang="de-DE" sz="20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- und </a:t>
            </a:r>
            <a:r>
              <a:rPr lang="en-GB" altLang="de-DE" sz="2000" b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Wahlverfahren</a:t>
            </a:r>
            <a:endParaRPr lang="en-GB" altLang="de-DE" sz="2000" b="1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Abiturfächerwahl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Abiturprüfung</a:t>
            </a:r>
            <a:endParaRPr lang="en-GB" altLang="de-DE" sz="2000" dirty="0">
              <a:solidFill>
                <a:schemeClr val="bg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Studien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- und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Berufsorientierung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(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StuBo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)</a:t>
            </a: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Leistungsnachweise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Einbringungsregeln</a:t>
            </a:r>
            <a:endParaRPr lang="en-GB" altLang="de-DE" sz="2000" dirty="0">
              <a:solidFill>
                <a:schemeClr val="bg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Gesamtqualifikation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Allgemeine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Hochschulreife</a:t>
            </a:r>
            <a:endParaRPr lang="en-GB" altLang="de-DE" sz="2000" dirty="0">
              <a:solidFill>
                <a:schemeClr val="bg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Weiterführende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Informationen</a:t>
            </a:r>
            <a:endParaRPr lang="en-GB" altLang="de-DE" sz="2000" dirty="0">
              <a:solidFill>
                <a:schemeClr val="bg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buFont typeface="+mj-lt"/>
              <a:buAutoNum type="arabicPeriod"/>
            </a:pPr>
            <a:endParaRPr lang="en-GB" alt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buFont typeface="+mj-lt"/>
              <a:buAutoNum type="arabicPeriod"/>
            </a:pPr>
            <a:endParaRPr lang="en-GB" alt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buFont typeface="Verdana" pitchFamily="34" charset="0"/>
              <a:buNone/>
            </a:pPr>
            <a:endParaRPr lang="en-GB" alt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697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659" y="1237073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Informations</a:t>
            </a:r>
            <a:r>
              <a:rPr lang="en-GB" altLang="de-DE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- und </a:t>
            </a:r>
            <a:r>
              <a:rPr lang="en-GB" altLang="de-DE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Wahlverfahren</a:t>
            </a:r>
            <a:endParaRPr lang="en-GB" altLang="de-DE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3EC1A6D9-5AD3-40FD-A31B-8D16A0509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659" y="1727280"/>
            <a:ext cx="8153992" cy="414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1000"/>
              </a:spcAft>
            </a:pP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Zeitplan</a:t>
            </a:r>
            <a:endParaRPr lang="en-GB" altLang="de-DE" sz="20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1000"/>
              </a:spcAft>
            </a:pPr>
            <a:endParaRPr lang="en-GB" altLang="de-DE" sz="16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341438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sz="16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November: 	</a:t>
            </a:r>
            <a:r>
              <a:rPr lang="en-GB" altLang="de-DE" sz="16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Informationsabend</a:t>
            </a:r>
            <a:r>
              <a:rPr lang="en-GB" altLang="de-DE" sz="16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16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PuLSt</a:t>
            </a:r>
            <a:endParaRPr lang="en-GB" altLang="de-DE" sz="16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eaLnBrk="1" hangingPunct="1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341438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sz="16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Dez./Jan.: 	</a:t>
            </a:r>
            <a:r>
              <a:rPr lang="de-DE" altLang="de-DE" sz="16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Information der Fachbetreuer für Musik, Kunst und Sport</a:t>
            </a:r>
          </a:p>
          <a:p>
            <a:pPr lvl="2" indent="0" eaLnBrk="1" hangingPunct="1">
              <a:spcAft>
                <a:spcPts val="1000"/>
              </a:spcAft>
              <a:tabLst>
                <a:tab pos="0" algn="l"/>
                <a:tab pos="914400" algn="l"/>
                <a:tab pos="1341438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de-DE" sz="16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	und der Fachlehrer in den anderen Fächern</a:t>
            </a:r>
            <a:endParaRPr lang="en-GB" altLang="de-DE" sz="16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eaLnBrk="1" hangingPunct="1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079500" algn="l"/>
                <a:tab pos="1341438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sz="16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Januar</a:t>
            </a:r>
            <a:r>
              <a:rPr lang="en-GB" altLang="de-DE" sz="16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: 		</a:t>
            </a:r>
            <a:r>
              <a:rPr lang="de-DE" altLang="de-DE" sz="16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Datenschutzerklärung FEO (Fachwahl-Erfassung-Online)</a:t>
            </a:r>
            <a:endParaRPr lang="en-GB" altLang="de-DE" sz="16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eaLnBrk="1" hangingPunct="1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079500" algn="l"/>
                <a:tab pos="1341438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sz="16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Januar</a:t>
            </a:r>
            <a:r>
              <a:rPr lang="en-GB" altLang="de-DE" sz="16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: 		</a:t>
            </a:r>
            <a:r>
              <a:rPr lang="de-DE" altLang="de-DE" sz="16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Publikation der Seminarthemen auf Teams</a:t>
            </a:r>
            <a:endParaRPr lang="en-GB" altLang="de-DE" sz="16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079500" algn="l"/>
                <a:tab pos="1341438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sz="16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Jan./Feb.:	</a:t>
            </a:r>
            <a:r>
              <a:rPr lang="en-GB" altLang="de-DE" sz="16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Vorwahl</a:t>
            </a:r>
            <a:r>
              <a:rPr lang="en-GB" altLang="de-DE" sz="16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16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Leistungsfach</a:t>
            </a:r>
            <a:r>
              <a:rPr lang="en-GB" altLang="de-DE" sz="16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16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evtl</a:t>
            </a:r>
            <a:r>
              <a:rPr lang="en-GB" altLang="de-DE" sz="16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W-Seminar</a:t>
            </a:r>
          </a:p>
          <a:p>
            <a:pPr marL="342900" indent="-342900" eaLnBrk="1" hangingPunct="1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341438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sz="16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Februar</a:t>
            </a:r>
            <a:r>
              <a:rPr lang="en-GB" altLang="de-DE" sz="16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: 	</a:t>
            </a:r>
            <a:r>
              <a:rPr lang="de-DE" altLang="de-DE" sz="16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spezielle Information zur Fächerwahl </a:t>
            </a:r>
            <a:endParaRPr lang="en-GB" altLang="de-DE" sz="16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eaLnBrk="1" hangingPunct="1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341438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sz="16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Februar</a:t>
            </a:r>
            <a:r>
              <a:rPr lang="en-GB" altLang="de-DE" sz="16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: 	</a:t>
            </a:r>
            <a:r>
              <a:rPr lang="de-DE" altLang="de-DE" sz="16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Verbindliche Seminar- und Fächerwahl über FEO</a:t>
            </a:r>
            <a:endParaRPr lang="en-GB" altLang="de-DE" sz="16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347788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sz="16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Juli: 		</a:t>
            </a:r>
            <a:r>
              <a:rPr lang="de-DE" altLang="de-DE" sz="16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Verbindliche Wahl der Sportarten </a:t>
            </a:r>
            <a:endParaRPr lang="en-GB" altLang="de-DE" sz="16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15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2" y="1444463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Tagesordnung</a:t>
            </a:r>
            <a:endParaRPr lang="en-GB" altLang="de-DE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852" y="1959881"/>
            <a:ext cx="8278683" cy="401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L="457200" indent="-457200" eaLnBrk="1" hangingPunct="1">
              <a:lnSpc>
                <a:spcPct val="100000"/>
              </a:lnSpc>
              <a:buFont typeface="+mj-lt"/>
              <a:buAutoNum type="arabicPeriod"/>
            </a:pPr>
            <a:endParaRPr lang="en-GB" alt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Belegung</a:t>
            </a:r>
            <a:r>
              <a:rPr lang="en-GB" altLang="de-DE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Belegungsbeispiele</a:t>
            </a:r>
            <a:endParaRPr lang="en-GB" altLang="de-DE" sz="2000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Informations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- und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Wahlverfahren</a:t>
            </a:r>
            <a:endParaRPr lang="en-GB" altLang="de-DE" sz="2000" dirty="0">
              <a:solidFill>
                <a:schemeClr val="bg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Abiturfächerwahl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Abiturprüfung</a:t>
            </a:r>
            <a:endParaRPr lang="en-GB" altLang="de-DE" sz="2000" dirty="0">
              <a:solidFill>
                <a:schemeClr val="bg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Studien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- und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Berufsorientierung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(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StuBo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)</a:t>
            </a: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Leistungsnachweise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Einbringungsregeln</a:t>
            </a:r>
            <a:endParaRPr lang="en-GB" altLang="de-DE" sz="2000" dirty="0">
              <a:solidFill>
                <a:schemeClr val="bg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Gesamtqualifikation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Allgemeine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Hochschulreife</a:t>
            </a:r>
            <a:endParaRPr lang="en-GB" altLang="de-DE" sz="2000" dirty="0">
              <a:solidFill>
                <a:schemeClr val="bg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Weiterführende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Informationen</a:t>
            </a:r>
            <a:endParaRPr lang="en-GB" altLang="de-DE" sz="2000" dirty="0">
              <a:solidFill>
                <a:schemeClr val="bg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buFont typeface="+mj-lt"/>
              <a:buAutoNum type="arabicPeriod"/>
            </a:pPr>
            <a:endParaRPr lang="en-GB" alt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buFont typeface="+mj-lt"/>
              <a:buAutoNum type="arabicPeriod"/>
            </a:pPr>
            <a:endParaRPr lang="en-GB" alt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buFont typeface="Verdana" pitchFamily="34" charset="0"/>
              <a:buNone/>
            </a:pPr>
            <a:endParaRPr lang="en-GB" alt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8601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94" y="1439092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Informations</a:t>
            </a:r>
            <a:r>
              <a:rPr lang="en-GB" altLang="de-DE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- und </a:t>
            </a:r>
            <a:r>
              <a:rPr lang="en-GB" altLang="de-DE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Wahlverfahren</a:t>
            </a:r>
            <a:endParaRPr lang="en-GB" altLang="de-DE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9902D47-9C47-EA1E-D956-D26062D6C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50" y="2113756"/>
            <a:ext cx="7272338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dirty="0"/>
              <a:t> Beratung durch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de-DE" altLang="de-DE" sz="2000" dirty="0"/>
              <a:t> Fachlehrer </a:t>
            </a:r>
          </a:p>
          <a:p>
            <a:pPr lvl="1">
              <a:spcBef>
                <a:spcPts val="600"/>
              </a:spcBef>
              <a:buFontTx/>
              <a:buChar char="•"/>
            </a:pPr>
            <a:r>
              <a:rPr lang="de-DE" altLang="de-DE" sz="2000" dirty="0"/>
              <a:t> Oberstufenkoordinatoren (Herr Hipp, Frau Böckl)</a:t>
            </a:r>
          </a:p>
          <a:p>
            <a:pPr lvl="1">
              <a:spcBef>
                <a:spcPts val="600"/>
              </a:spcBef>
              <a:buFontTx/>
              <a:buChar char="•"/>
            </a:pPr>
            <a:r>
              <a:rPr lang="de-DE" altLang="de-DE" sz="2000" dirty="0"/>
              <a:t> Beratungslehrerin (Frau Ortwein) </a:t>
            </a:r>
          </a:p>
          <a:p>
            <a:pPr lvl="1">
              <a:spcBef>
                <a:spcPts val="600"/>
              </a:spcBef>
              <a:buFontTx/>
              <a:buChar char="•"/>
            </a:pPr>
            <a:r>
              <a:rPr lang="de-DE" altLang="de-DE" sz="2000" dirty="0"/>
              <a:t> Eltern</a:t>
            </a:r>
          </a:p>
        </p:txBody>
      </p:sp>
    </p:spTree>
    <p:extLst>
      <p:ext uri="{BB962C8B-B14F-4D97-AF65-F5344CB8AC3E}">
        <p14:creationId xmlns:p14="http://schemas.microsoft.com/office/powerpoint/2010/main" val="294710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3" y="1312487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Tagesordnung</a:t>
            </a:r>
            <a:endParaRPr lang="en-GB" altLang="de-DE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3" y="1708419"/>
            <a:ext cx="8278683" cy="440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L="457200" indent="-457200" eaLnBrk="1" hangingPunct="1">
              <a:lnSpc>
                <a:spcPct val="100000"/>
              </a:lnSpc>
              <a:buFont typeface="+mj-lt"/>
              <a:buAutoNum type="arabicPeriod"/>
            </a:pPr>
            <a:endParaRPr lang="en-GB" alt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Die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Profil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- und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Leistungsstufe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(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PuLSt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)</a:t>
            </a: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Belegung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Belegungsbeispiele</a:t>
            </a:r>
            <a:endParaRPr lang="en-GB" altLang="de-DE" sz="2000" dirty="0">
              <a:solidFill>
                <a:schemeClr val="bg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Informations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- und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Wahlverfahren</a:t>
            </a:r>
            <a:endParaRPr lang="en-GB" altLang="de-DE" sz="2000" dirty="0">
              <a:solidFill>
                <a:schemeClr val="bg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b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Abiturfächerwahl</a:t>
            </a:r>
            <a:r>
              <a:rPr lang="en-GB" altLang="de-DE" sz="20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2000" b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Abiturprüfung</a:t>
            </a:r>
            <a:endParaRPr lang="en-GB" altLang="de-DE" sz="2000" b="1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Studien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- und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Berufsorientierung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(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StuBo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)</a:t>
            </a: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Leistungsnachweise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Einbringungsregeln</a:t>
            </a:r>
            <a:endParaRPr lang="en-GB" altLang="de-DE" sz="2000" dirty="0">
              <a:solidFill>
                <a:schemeClr val="bg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Gesamtqualifikation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Allgemeine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Hochschulreife</a:t>
            </a:r>
            <a:endParaRPr lang="en-GB" altLang="de-DE" sz="2000" dirty="0">
              <a:solidFill>
                <a:schemeClr val="bg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Weiterführende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Informationen</a:t>
            </a:r>
            <a:endParaRPr lang="en-GB" altLang="de-DE" sz="2000" dirty="0">
              <a:solidFill>
                <a:schemeClr val="bg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buFont typeface="+mj-lt"/>
              <a:buAutoNum type="arabicPeriod"/>
            </a:pPr>
            <a:endParaRPr lang="en-GB" alt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buFont typeface="+mj-lt"/>
              <a:buAutoNum type="arabicPeriod"/>
            </a:pPr>
            <a:endParaRPr lang="en-GB" alt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buFont typeface="Verdana" pitchFamily="34" charset="0"/>
              <a:buNone/>
            </a:pPr>
            <a:endParaRPr lang="en-GB" alt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4350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2" y="1097128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Abiturfächerwahl</a:t>
            </a:r>
            <a:r>
              <a:rPr lang="en-GB" altLang="de-DE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Abiturprüfung</a:t>
            </a:r>
            <a:endParaRPr lang="en-GB" altLang="de-DE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2" y="1591024"/>
            <a:ext cx="827868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Verpflichtende</a:t>
            </a:r>
            <a:r>
              <a:rPr lang="en-GB" altLang="de-DE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Abiturprüfungsfächer</a:t>
            </a: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C2BE3B7-1E99-4A7A-B09F-E13E0E7C50D7}"/>
              </a:ext>
            </a:extLst>
          </p:cNvPr>
          <p:cNvSpPr/>
          <p:nvPr/>
        </p:nvSpPr>
        <p:spPr>
          <a:xfrm>
            <a:off x="395533" y="1672687"/>
            <a:ext cx="8421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268150"/>
              </p:ext>
            </p:extLst>
          </p:nvPr>
        </p:nvGraphicFramePr>
        <p:xfrm>
          <a:off x="490676" y="2313943"/>
          <a:ext cx="8088396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4976">
                  <a:extLst>
                    <a:ext uri="{9D8B030D-6E8A-4147-A177-3AD203B41FA5}">
                      <a16:colId xmlns:a16="http://schemas.microsoft.com/office/drawing/2014/main" val="116271123"/>
                    </a:ext>
                  </a:extLst>
                </a:gridCol>
                <a:gridCol w="1593130">
                  <a:extLst>
                    <a:ext uri="{9D8B030D-6E8A-4147-A177-3AD203B41FA5}">
                      <a16:colId xmlns:a16="http://schemas.microsoft.com/office/drawing/2014/main" val="1604541811"/>
                    </a:ext>
                  </a:extLst>
                </a:gridCol>
                <a:gridCol w="6080290">
                  <a:extLst>
                    <a:ext uri="{9D8B030D-6E8A-4147-A177-3AD203B41FA5}">
                      <a16:colId xmlns:a16="http://schemas.microsoft.com/office/drawing/2014/main" val="561498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dirty="0"/>
                        <a:t>Abiturprüfungsfach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976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464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Mathematik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283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Leistungsfach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de-DE" i="1" dirty="0"/>
                        <a:t>nähere Bestimmungen…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940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weiteres</a:t>
                      </a:r>
                      <a:r>
                        <a:rPr lang="de-DE" baseline="0" dirty="0"/>
                        <a:t> Fach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776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weiteres Fach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404228"/>
                  </a:ext>
                </a:extLst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514069" y="4898237"/>
            <a:ext cx="8041610" cy="15333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u="sng" dirty="0">
                <a:solidFill>
                  <a:schemeClr val="tx1"/>
                </a:solidFill>
              </a:rPr>
              <a:t>Grundregeln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>
                <a:solidFill>
                  <a:schemeClr val="tx1"/>
                </a:solidFill>
              </a:rPr>
              <a:t>Drei Fächer </a:t>
            </a:r>
            <a:r>
              <a:rPr lang="de-DE" dirty="0">
                <a:solidFill>
                  <a:schemeClr val="tx1"/>
                </a:solidFill>
              </a:rPr>
              <a:t>werden </a:t>
            </a:r>
            <a:r>
              <a:rPr lang="de-DE" i="1" dirty="0">
                <a:solidFill>
                  <a:schemeClr val="tx1"/>
                </a:solidFill>
              </a:rPr>
              <a:t>schriftlich</a:t>
            </a:r>
            <a:r>
              <a:rPr lang="de-DE" dirty="0">
                <a:solidFill>
                  <a:schemeClr val="tx1"/>
                </a:solidFill>
              </a:rPr>
              <a:t> geprüft: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Festlegung spätestens am </a:t>
            </a:r>
            <a:r>
              <a:rPr lang="de-DE" i="1" dirty="0">
                <a:solidFill>
                  <a:schemeClr val="tx1"/>
                </a:solidFill>
              </a:rPr>
              <a:t>31. Januar in der </a:t>
            </a:r>
            <a:r>
              <a:rPr lang="de-DE" i="1" dirty="0" err="1">
                <a:solidFill>
                  <a:schemeClr val="tx1"/>
                </a:solidFill>
              </a:rPr>
              <a:t>Q13</a:t>
            </a:r>
            <a:endParaRPr lang="de-D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>
                <a:solidFill>
                  <a:schemeClr val="tx1"/>
                </a:solidFill>
              </a:rPr>
              <a:t>Zwei Fächer </a:t>
            </a:r>
            <a:r>
              <a:rPr lang="de-DE" dirty="0">
                <a:solidFill>
                  <a:schemeClr val="tx1"/>
                </a:solidFill>
              </a:rPr>
              <a:t>werden </a:t>
            </a:r>
            <a:r>
              <a:rPr lang="de-DE" i="1" dirty="0">
                <a:solidFill>
                  <a:schemeClr val="tx1"/>
                </a:solidFill>
              </a:rPr>
              <a:t>mündlich </a:t>
            </a:r>
            <a:r>
              <a:rPr lang="de-DE" dirty="0">
                <a:solidFill>
                  <a:schemeClr val="tx1"/>
                </a:solidFill>
              </a:rPr>
              <a:t>geprüft: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Festlegung spätestens </a:t>
            </a:r>
            <a:r>
              <a:rPr lang="de-DE" i="1" dirty="0">
                <a:solidFill>
                  <a:schemeClr val="tx1"/>
                </a:solidFill>
              </a:rPr>
              <a:t>sechs Wochen vor der schriftlichen Abiturprüfung</a:t>
            </a:r>
          </a:p>
        </p:txBody>
      </p:sp>
    </p:spTree>
    <p:extLst>
      <p:ext uri="{BB962C8B-B14F-4D97-AF65-F5344CB8AC3E}">
        <p14:creationId xmlns:p14="http://schemas.microsoft.com/office/powerpoint/2010/main" val="4891516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100" y="1369020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Abiturfächerwahl</a:t>
            </a:r>
            <a:r>
              <a:rPr lang="en-GB" altLang="de-DE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Abiturprüfung</a:t>
            </a:r>
            <a:endParaRPr lang="en-GB" altLang="de-DE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239" y="1959740"/>
            <a:ext cx="827868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Verpflichtende</a:t>
            </a:r>
            <a:r>
              <a:rPr lang="en-GB" altLang="de-DE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Abiturprüfungsfächer</a:t>
            </a: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C2BE3B7-1E99-4A7A-B09F-E13E0E7C50D7}"/>
              </a:ext>
            </a:extLst>
          </p:cNvPr>
          <p:cNvSpPr/>
          <p:nvPr/>
        </p:nvSpPr>
        <p:spPr>
          <a:xfrm>
            <a:off x="395533" y="1672687"/>
            <a:ext cx="8421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778328"/>
              </p:ext>
            </p:extLst>
          </p:nvPr>
        </p:nvGraphicFramePr>
        <p:xfrm>
          <a:off x="525695" y="2960273"/>
          <a:ext cx="8088396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4976">
                  <a:extLst>
                    <a:ext uri="{9D8B030D-6E8A-4147-A177-3AD203B41FA5}">
                      <a16:colId xmlns:a16="http://schemas.microsoft.com/office/drawing/2014/main" val="116271123"/>
                    </a:ext>
                  </a:extLst>
                </a:gridCol>
                <a:gridCol w="1593130">
                  <a:extLst>
                    <a:ext uri="{9D8B030D-6E8A-4147-A177-3AD203B41FA5}">
                      <a16:colId xmlns:a16="http://schemas.microsoft.com/office/drawing/2014/main" val="1604541811"/>
                    </a:ext>
                  </a:extLst>
                </a:gridCol>
                <a:gridCol w="6080290">
                  <a:extLst>
                    <a:ext uri="{9D8B030D-6E8A-4147-A177-3AD203B41FA5}">
                      <a16:colId xmlns:a16="http://schemas.microsoft.com/office/drawing/2014/main" val="561498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dirty="0"/>
                        <a:t>Abiturprüfungsfach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976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464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Mathematik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283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Leistungsfach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/>
                        <a:t>darunter: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mind. eine fortgeführte </a:t>
                      </a:r>
                      <a:r>
                        <a:rPr lang="de-DE" sz="1600" dirty="0" err="1"/>
                        <a:t>FS</a:t>
                      </a:r>
                      <a:r>
                        <a:rPr lang="de-DE" sz="1600" baseline="0" dirty="0"/>
                        <a:t> </a:t>
                      </a:r>
                      <a:r>
                        <a:rPr lang="de-DE" sz="1600" i="1" baseline="0" dirty="0"/>
                        <a:t>oder</a:t>
                      </a:r>
                      <a:r>
                        <a:rPr lang="de-DE" sz="1600" baseline="0" dirty="0"/>
                        <a:t> eine NW (Bio, Chemie, Physik)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i="1" baseline="0" dirty="0">
                          <a:solidFill>
                            <a:srgbClr val="DAE3F3"/>
                          </a:solidFill>
                        </a:rPr>
                        <a:t>mind. </a:t>
                      </a:r>
                      <a:r>
                        <a:rPr lang="de-DE" sz="1600" baseline="0" dirty="0">
                          <a:solidFill>
                            <a:srgbClr val="DAE3F3"/>
                          </a:solidFill>
                        </a:rPr>
                        <a:t>ein </a:t>
                      </a:r>
                      <a:r>
                        <a:rPr lang="de-DE" sz="1600" baseline="0" dirty="0" err="1">
                          <a:solidFill>
                            <a:srgbClr val="DAE3F3"/>
                          </a:solidFill>
                        </a:rPr>
                        <a:t>GPR</a:t>
                      </a:r>
                      <a:r>
                        <a:rPr lang="de-DE" sz="1600" baseline="0" dirty="0">
                          <a:solidFill>
                            <a:srgbClr val="DAE3F3"/>
                          </a:solidFill>
                        </a:rPr>
                        <a:t>-Fach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baseline="0" dirty="0">
                          <a:solidFill>
                            <a:srgbClr val="DAE3F3"/>
                          </a:solidFill>
                        </a:rPr>
                        <a:t>ein weiteres Fach nach Wahl</a:t>
                      </a:r>
                      <a:endParaRPr lang="de-DE" sz="1600" dirty="0">
                        <a:solidFill>
                          <a:srgbClr val="DAE3F3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940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weiteres</a:t>
                      </a:r>
                      <a:r>
                        <a:rPr lang="de-DE" baseline="0" dirty="0"/>
                        <a:t> Fach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776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weiteres Fach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404228"/>
                  </a:ext>
                </a:extLst>
              </a:tr>
            </a:tbl>
          </a:graphicData>
        </a:graphic>
      </p:graphicFrame>
      <p:sp>
        <p:nvSpPr>
          <p:cNvPr id="9" name="Ellipse 8">
            <a:extLst>
              <a:ext uri="{FF2B5EF4-FFF2-40B4-BE49-F238E27FC236}">
                <a16:creationId xmlns:a16="http://schemas.microsoft.com/office/drawing/2014/main" id="{33E8728E-8AB7-4CCF-BF01-8AFA77BE0DFA}"/>
              </a:ext>
            </a:extLst>
          </p:cNvPr>
          <p:cNvSpPr/>
          <p:nvPr/>
        </p:nvSpPr>
        <p:spPr>
          <a:xfrm>
            <a:off x="7147522" y="149221"/>
            <a:ext cx="1517400" cy="134615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8BF6E5D-AB10-43DE-AE55-C5A0EAD7EC99}"/>
              </a:ext>
            </a:extLst>
          </p:cNvPr>
          <p:cNvSpPr txBox="1"/>
          <p:nvPr/>
        </p:nvSpPr>
        <p:spPr>
          <a:xfrm>
            <a:off x="7258773" y="396751"/>
            <a:ext cx="12948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Flexibilität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in der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Abiturprüfung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FD2B4BF-B26A-4608-A22D-0A88CB41DB20}"/>
              </a:ext>
            </a:extLst>
          </p:cNvPr>
          <p:cNvSpPr/>
          <p:nvPr/>
        </p:nvSpPr>
        <p:spPr>
          <a:xfrm>
            <a:off x="5782491" y="149221"/>
            <a:ext cx="1517400" cy="1346159"/>
          </a:xfrm>
          <a:prstGeom prst="ellipse">
            <a:avLst/>
          </a:prstGeom>
          <a:solidFill>
            <a:srgbClr val="D7B9E5"/>
          </a:solidFill>
          <a:ln>
            <a:solidFill>
              <a:srgbClr val="D7B9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970E631-C26C-4734-9733-D4DF6B46299C}"/>
              </a:ext>
            </a:extLst>
          </p:cNvPr>
          <p:cNvSpPr txBox="1"/>
          <p:nvPr/>
        </p:nvSpPr>
        <p:spPr>
          <a:xfrm>
            <a:off x="5941926" y="345246"/>
            <a:ext cx="11985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breite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und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vertiefte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Allgemein-bildung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2347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171" y="1418034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Abiturfächerwahl</a:t>
            </a:r>
            <a:r>
              <a:rPr lang="en-GB" altLang="de-DE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Abiturprüfung</a:t>
            </a:r>
            <a:endParaRPr lang="en-GB" altLang="de-DE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89" y="2237354"/>
            <a:ext cx="827868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Verpflichtende</a:t>
            </a:r>
            <a:r>
              <a:rPr lang="en-GB" altLang="de-DE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Abiturprüfungsfächer</a:t>
            </a: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C2BE3B7-1E99-4A7A-B09F-E13E0E7C50D7}"/>
              </a:ext>
            </a:extLst>
          </p:cNvPr>
          <p:cNvSpPr/>
          <p:nvPr/>
        </p:nvSpPr>
        <p:spPr>
          <a:xfrm>
            <a:off x="395533" y="1672687"/>
            <a:ext cx="8421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895601"/>
              </p:ext>
            </p:extLst>
          </p:nvPr>
        </p:nvGraphicFramePr>
        <p:xfrm>
          <a:off x="395533" y="2960273"/>
          <a:ext cx="8088396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4976">
                  <a:extLst>
                    <a:ext uri="{9D8B030D-6E8A-4147-A177-3AD203B41FA5}">
                      <a16:colId xmlns:a16="http://schemas.microsoft.com/office/drawing/2014/main" val="116271123"/>
                    </a:ext>
                  </a:extLst>
                </a:gridCol>
                <a:gridCol w="1593130">
                  <a:extLst>
                    <a:ext uri="{9D8B030D-6E8A-4147-A177-3AD203B41FA5}">
                      <a16:colId xmlns:a16="http://schemas.microsoft.com/office/drawing/2014/main" val="1604541811"/>
                    </a:ext>
                  </a:extLst>
                </a:gridCol>
                <a:gridCol w="6080290">
                  <a:extLst>
                    <a:ext uri="{9D8B030D-6E8A-4147-A177-3AD203B41FA5}">
                      <a16:colId xmlns:a16="http://schemas.microsoft.com/office/drawing/2014/main" val="561498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dirty="0"/>
                        <a:t>Abiturprüfungsfach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976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464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Mathematik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283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Leistungsfach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/>
                        <a:t>darunter: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mind. eine fortgeführte FS</a:t>
                      </a:r>
                      <a:r>
                        <a:rPr lang="de-DE" sz="1600" baseline="0" dirty="0"/>
                        <a:t> </a:t>
                      </a:r>
                      <a:r>
                        <a:rPr lang="de-DE" sz="1600" i="1" baseline="0" dirty="0"/>
                        <a:t>oder</a:t>
                      </a:r>
                      <a:r>
                        <a:rPr lang="de-DE" sz="1600" baseline="0" dirty="0"/>
                        <a:t> eine NW (Bio, Chemie, Physik)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i="1" baseline="0" dirty="0">
                          <a:solidFill>
                            <a:schemeClr val="tx1"/>
                          </a:solidFill>
                        </a:rPr>
                        <a:t>mind. </a:t>
                      </a:r>
                      <a:r>
                        <a:rPr lang="de-DE" sz="1600" baseline="0" dirty="0">
                          <a:solidFill>
                            <a:schemeClr val="tx1"/>
                          </a:solidFill>
                        </a:rPr>
                        <a:t>ein </a:t>
                      </a:r>
                      <a:r>
                        <a:rPr lang="de-DE" sz="1600" baseline="0" dirty="0" err="1">
                          <a:solidFill>
                            <a:schemeClr val="tx1"/>
                          </a:solidFill>
                        </a:rPr>
                        <a:t>GPR</a:t>
                      </a:r>
                      <a:r>
                        <a:rPr lang="de-DE" sz="1600" baseline="0" dirty="0">
                          <a:solidFill>
                            <a:schemeClr val="tx1"/>
                          </a:solidFill>
                        </a:rPr>
                        <a:t>-Fach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baseline="0" dirty="0">
                          <a:solidFill>
                            <a:srgbClr val="DAE3F3"/>
                          </a:solidFill>
                        </a:rPr>
                        <a:t>ein weiteres Fach nach Wahl</a:t>
                      </a:r>
                      <a:endParaRPr lang="de-DE" sz="1600" dirty="0">
                        <a:solidFill>
                          <a:srgbClr val="DAE3F3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940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weiteres</a:t>
                      </a:r>
                      <a:r>
                        <a:rPr lang="de-DE" baseline="0" dirty="0"/>
                        <a:t> Fach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776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weiteres Fach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404228"/>
                  </a:ext>
                </a:extLst>
              </a:tr>
            </a:tbl>
          </a:graphicData>
        </a:graphic>
      </p:graphicFrame>
      <p:sp>
        <p:nvSpPr>
          <p:cNvPr id="9" name="Ellipse 8">
            <a:extLst>
              <a:ext uri="{FF2B5EF4-FFF2-40B4-BE49-F238E27FC236}">
                <a16:creationId xmlns:a16="http://schemas.microsoft.com/office/drawing/2014/main" id="{33E8728E-8AB7-4CCF-BF01-8AFA77BE0DFA}"/>
              </a:ext>
            </a:extLst>
          </p:cNvPr>
          <p:cNvSpPr/>
          <p:nvPr/>
        </p:nvSpPr>
        <p:spPr>
          <a:xfrm>
            <a:off x="7147522" y="149221"/>
            <a:ext cx="1517400" cy="134615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8BF6E5D-AB10-43DE-AE55-C5A0EAD7EC99}"/>
              </a:ext>
            </a:extLst>
          </p:cNvPr>
          <p:cNvSpPr txBox="1"/>
          <p:nvPr/>
        </p:nvSpPr>
        <p:spPr>
          <a:xfrm>
            <a:off x="7258773" y="396751"/>
            <a:ext cx="12948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Flexibilität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b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in der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Abiturprüfung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FD2B4BF-B26A-4608-A22D-0A88CB41DB20}"/>
              </a:ext>
            </a:extLst>
          </p:cNvPr>
          <p:cNvSpPr/>
          <p:nvPr/>
        </p:nvSpPr>
        <p:spPr>
          <a:xfrm>
            <a:off x="5782491" y="149221"/>
            <a:ext cx="1517400" cy="1346159"/>
          </a:xfrm>
          <a:prstGeom prst="ellipse">
            <a:avLst/>
          </a:prstGeom>
          <a:solidFill>
            <a:srgbClr val="D7B9E5"/>
          </a:solidFill>
          <a:ln>
            <a:solidFill>
              <a:srgbClr val="D7B9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970E631-C26C-4734-9733-D4DF6B46299C}"/>
              </a:ext>
            </a:extLst>
          </p:cNvPr>
          <p:cNvSpPr txBox="1"/>
          <p:nvPr/>
        </p:nvSpPr>
        <p:spPr>
          <a:xfrm>
            <a:off x="5941926" y="345246"/>
            <a:ext cx="11985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breite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und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vertiefte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Allgemein-bildung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9900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171" y="1648079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Abiturfächerwahl</a:t>
            </a:r>
            <a:r>
              <a:rPr lang="en-GB" altLang="de-DE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Abiturprüfung</a:t>
            </a:r>
            <a:endParaRPr lang="en-GB" altLang="de-DE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239" y="2471717"/>
            <a:ext cx="827868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Verpflichtende</a:t>
            </a:r>
            <a:r>
              <a:rPr lang="en-GB" altLang="de-DE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Abiturprüfungsfächer</a:t>
            </a: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C2BE3B7-1E99-4A7A-B09F-E13E0E7C50D7}"/>
              </a:ext>
            </a:extLst>
          </p:cNvPr>
          <p:cNvSpPr/>
          <p:nvPr/>
        </p:nvSpPr>
        <p:spPr>
          <a:xfrm>
            <a:off x="395533" y="1672687"/>
            <a:ext cx="8421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15279"/>
              </p:ext>
            </p:extLst>
          </p:nvPr>
        </p:nvGraphicFramePr>
        <p:xfrm>
          <a:off x="395533" y="3429000"/>
          <a:ext cx="8088396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4976">
                  <a:extLst>
                    <a:ext uri="{9D8B030D-6E8A-4147-A177-3AD203B41FA5}">
                      <a16:colId xmlns:a16="http://schemas.microsoft.com/office/drawing/2014/main" val="116271123"/>
                    </a:ext>
                  </a:extLst>
                </a:gridCol>
                <a:gridCol w="1593130">
                  <a:extLst>
                    <a:ext uri="{9D8B030D-6E8A-4147-A177-3AD203B41FA5}">
                      <a16:colId xmlns:a16="http://schemas.microsoft.com/office/drawing/2014/main" val="1604541811"/>
                    </a:ext>
                  </a:extLst>
                </a:gridCol>
                <a:gridCol w="6080290">
                  <a:extLst>
                    <a:ext uri="{9D8B030D-6E8A-4147-A177-3AD203B41FA5}">
                      <a16:colId xmlns:a16="http://schemas.microsoft.com/office/drawing/2014/main" val="561498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dirty="0"/>
                        <a:t>Abiturprüfungsfach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976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464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Mathematik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283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Leistungsfach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/>
                        <a:t>darunter: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mind. eine fortgeführte FS</a:t>
                      </a:r>
                      <a:r>
                        <a:rPr lang="de-DE" sz="1600" baseline="0" dirty="0"/>
                        <a:t> </a:t>
                      </a:r>
                      <a:r>
                        <a:rPr lang="de-DE" sz="1600" i="1" baseline="0" dirty="0"/>
                        <a:t>oder</a:t>
                      </a:r>
                      <a:r>
                        <a:rPr lang="de-DE" sz="1600" baseline="0" dirty="0"/>
                        <a:t> eine NW (Bio, Chemie, Physik)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i="1" baseline="0" dirty="0">
                          <a:solidFill>
                            <a:schemeClr val="tx1"/>
                          </a:solidFill>
                        </a:rPr>
                        <a:t>mind. </a:t>
                      </a:r>
                      <a:r>
                        <a:rPr lang="de-DE" sz="1600" baseline="0" dirty="0">
                          <a:solidFill>
                            <a:schemeClr val="tx1"/>
                          </a:solidFill>
                        </a:rPr>
                        <a:t>ein </a:t>
                      </a:r>
                      <a:r>
                        <a:rPr lang="de-DE" sz="1600" baseline="0" dirty="0" err="1">
                          <a:solidFill>
                            <a:schemeClr val="tx1"/>
                          </a:solidFill>
                        </a:rPr>
                        <a:t>GPR</a:t>
                      </a:r>
                      <a:r>
                        <a:rPr lang="de-DE" sz="1600" baseline="0" dirty="0">
                          <a:solidFill>
                            <a:schemeClr val="tx1"/>
                          </a:solidFill>
                        </a:rPr>
                        <a:t>-Fach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baseline="0" dirty="0">
                          <a:solidFill>
                            <a:schemeClr val="tx1"/>
                          </a:solidFill>
                        </a:rPr>
                        <a:t>ein weiteres Fach nach Wahl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940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weiteres</a:t>
                      </a:r>
                      <a:r>
                        <a:rPr lang="de-DE" baseline="0" dirty="0"/>
                        <a:t> Fach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776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weiteres Fach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404228"/>
                  </a:ext>
                </a:extLst>
              </a:tr>
            </a:tbl>
          </a:graphicData>
        </a:graphic>
      </p:graphicFrame>
      <p:sp>
        <p:nvSpPr>
          <p:cNvPr id="9" name="Ellipse 8">
            <a:extLst>
              <a:ext uri="{FF2B5EF4-FFF2-40B4-BE49-F238E27FC236}">
                <a16:creationId xmlns:a16="http://schemas.microsoft.com/office/drawing/2014/main" id="{33E8728E-8AB7-4CCF-BF01-8AFA77BE0DFA}"/>
              </a:ext>
            </a:extLst>
          </p:cNvPr>
          <p:cNvSpPr/>
          <p:nvPr/>
        </p:nvSpPr>
        <p:spPr>
          <a:xfrm>
            <a:off x="7147522" y="149221"/>
            <a:ext cx="1517400" cy="134615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8BF6E5D-AB10-43DE-AE55-C5A0EAD7EC99}"/>
              </a:ext>
            </a:extLst>
          </p:cNvPr>
          <p:cNvSpPr txBox="1"/>
          <p:nvPr/>
        </p:nvSpPr>
        <p:spPr>
          <a:xfrm>
            <a:off x="7258773" y="396751"/>
            <a:ext cx="12948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Flexibilität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b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in der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Abiturprüfung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FD2B4BF-B26A-4608-A22D-0A88CB41DB20}"/>
              </a:ext>
            </a:extLst>
          </p:cNvPr>
          <p:cNvSpPr/>
          <p:nvPr/>
        </p:nvSpPr>
        <p:spPr>
          <a:xfrm>
            <a:off x="5782491" y="149221"/>
            <a:ext cx="1517400" cy="1346159"/>
          </a:xfrm>
          <a:prstGeom prst="ellipse">
            <a:avLst/>
          </a:prstGeom>
          <a:solidFill>
            <a:srgbClr val="D7B9E5"/>
          </a:solidFill>
          <a:ln>
            <a:solidFill>
              <a:srgbClr val="D7B9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970E631-C26C-4734-9733-D4DF6B46299C}"/>
              </a:ext>
            </a:extLst>
          </p:cNvPr>
          <p:cNvSpPr txBox="1"/>
          <p:nvPr/>
        </p:nvSpPr>
        <p:spPr>
          <a:xfrm>
            <a:off x="5941926" y="345246"/>
            <a:ext cx="11985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breite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und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vertiefte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Allgemein-bildung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2081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3" y="1150950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Abiturfächerwahl</a:t>
            </a:r>
            <a:r>
              <a:rPr lang="en-GB" altLang="de-DE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Abiturprüfung</a:t>
            </a:r>
            <a:endParaRPr lang="en-GB" altLang="de-DE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3" y="1653532"/>
            <a:ext cx="827868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Verpflichtende</a:t>
            </a:r>
            <a:r>
              <a:rPr lang="en-GB" altLang="de-DE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Abiturprüfungsfächer</a:t>
            </a: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C2BE3B7-1E99-4A7A-B09F-E13E0E7C50D7}"/>
              </a:ext>
            </a:extLst>
          </p:cNvPr>
          <p:cNvSpPr/>
          <p:nvPr/>
        </p:nvSpPr>
        <p:spPr>
          <a:xfrm>
            <a:off x="395533" y="1672687"/>
            <a:ext cx="8421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784478"/>
              </p:ext>
            </p:extLst>
          </p:nvPr>
        </p:nvGraphicFramePr>
        <p:xfrm>
          <a:off x="442863" y="2319018"/>
          <a:ext cx="8088396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4976">
                  <a:extLst>
                    <a:ext uri="{9D8B030D-6E8A-4147-A177-3AD203B41FA5}">
                      <a16:colId xmlns:a16="http://schemas.microsoft.com/office/drawing/2014/main" val="116271123"/>
                    </a:ext>
                  </a:extLst>
                </a:gridCol>
                <a:gridCol w="1593130">
                  <a:extLst>
                    <a:ext uri="{9D8B030D-6E8A-4147-A177-3AD203B41FA5}">
                      <a16:colId xmlns:a16="http://schemas.microsoft.com/office/drawing/2014/main" val="1604541811"/>
                    </a:ext>
                  </a:extLst>
                </a:gridCol>
                <a:gridCol w="6080290">
                  <a:extLst>
                    <a:ext uri="{9D8B030D-6E8A-4147-A177-3AD203B41FA5}">
                      <a16:colId xmlns:a16="http://schemas.microsoft.com/office/drawing/2014/main" val="561498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dirty="0"/>
                        <a:t>Abiturprüfungsfach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976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464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Mathematik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283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Leistungsfach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/>
                        <a:t>darunter: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mind. eine fortgeführte </a:t>
                      </a:r>
                      <a:r>
                        <a:rPr lang="de-DE" sz="1600" dirty="0" err="1"/>
                        <a:t>FS</a:t>
                      </a:r>
                      <a:r>
                        <a:rPr lang="de-DE" sz="1600" baseline="0" dirty="0"/>
                        <a:t> </a:t>
                      </a:r>
                      <a:r>
                        <a:rPr lang="de-DE" sz="1600" i="1" baseline="0" dirty="0"/>
                        <a:t>oder</a:t>
                      </a:r>
                      <a:r>
                        <a:rPr lang="de-DE" sz="1600" baseline="0" dirty="0"/>
                        <a:t> eine NW (Bio, Chemie, Physik)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i="1" baseline="0" dirty="0">
                          <a:solidFill>
                            <a:schemeClr val="tx1"/>
                          </a:solidFill>
                        </a:rPr>
                        <a:t>mind. </a:t>
                      </a:r>
                      <a:r>
                        <a:rPr lang="de-DE" sz="1600" baseline="0" dirty="0">
                          <a:solidFill>
                            <a:schemeClr val="tx1"/>
                          </a:solidFill>
                        </a:rPr>
                        <a:t>ein </a:t>
                      </a:r>
                      <a:r>
                        <a:rPr lang="de-DE" sz="1600" baseline="0" dirty="0" err="1">
                          <a:solidFill>
                            <a:schemeClr val="tx1"/>
                          </a:solidFill>
                        </a:rPr>
                        <a:t>GPR</a:t>
                      </a:r>
                      <a:r>
                        <a:rPr lang="de-DE" sz="1600" baseline="0" dirty="0">
                          <a:solidFill>
                            <a:schemeClr val="tx1"/>
                          </a:solidFill>
                        </a:rPr>
                        <a:t>-Fach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baseline="0" dirty="0">
                          <a:solidFill>
                            <a:schemeClr val="tx1"/>
                          </a:solidFill>
                        </a:rPr>
                        <a:t>ein weiteres Fach nach Wahl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940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weiteres</a:t>
                      </a:r>
                      <a:r>
                        <a:rPr lang="de-DE" baseline="0" dirty="0"/>
                        <a:t> Fach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776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weiteres Fach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404228"/>
                  </a:ext>
                </a:extLst>
              </a:tr>
            </a:tbl>
          </a:graphicData>
        </a:graphic>
      </p:graphicFrame>
      <p:sp>
        <p:nvSpPr>
          <p:cNvPr id="9" name="Ellipse 8">
            <a:extLst>
              <a:ext uri="{FF2B5EF4-FFF2-40B4-BE49-F238E27FC236}">
                <a16:creationId xmlns:a16="http://schemas.microsoft.com/office/drawing/2014/main" id="{33E8728E-8AB7-4CCF-BF01-8AFA77BE0DFA}"/>
              </a:ext>
            </a:extLst>
          </p:cNvPr>
          <p:cNvSpPr/>
          <p:nvPr/>
        </p:nvSpPr>
        <p:spPr>
          <a:xfrm>
            <a:off x="7147522" y="149221"/>
            <a:ext cx="1517400" cy="134615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8BF6E5D-AB10-43DE-AE55-C5A0EAD7EC99}"/>
              </a:ext>
            </a:extLst>
          </p:cNvPr>
          <p:cNvSpPr txBox="1"/>
          <p:nvPr/>
        </p:nvSpPr>
        <p:spPr>
          <a:xfrm>
            <a:off x="7258773" y="396751"/>
            <a:ext cx="12948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Flexibilität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b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in der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Abiturprüfung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66256" y="4898237"/>
            <a:ext cx="8041610" cy="15333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u="sng" dirty="0">
                <a:solidFill>
                  <a:schemeClr val="tx1"/>
                </a:solidFill>
              </a:rPr>
              <a:t>Möglichkeit</a:t>
            </a:r>
            <a:r>
              <a:rPr lang="de-DE" dirty="0">
                <a:solidFill>
                  <a:schemeClr val="tx1"/>
                </a:solidFill>
              </a:rPr>
              <a:t> zur </a:t>
            </a:r>
            <a:r>
              <a:rPr lang="de-DE" i="1" dirty="0">
                <a:solidFill>
                  <a:schemeClr val="tx1"/>
                </a:solidFill>
              </a:rPr>
              <a:t>Substitution</a:t>
            </a:r>
            <a:r>
              <a:rPr lang="de-DE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von </a:t>
            </a:r>
            <a:r>
              <a:rPr lang="de-DE" b="1" dirty="0">
                <a:solidFill>
                  <a:schemeClr val="tx1"/>
                </a:solidFill>
              </a:rPr>
              <a:t>Deutsch</a:t>
            </a:r>
            <a:r>
              <a:rPr lang="de-DE" dirty="0">
                <a:solidFill>
                  <a:schemeClr val="tx1"/>
                </a:solidFill>
              </a:rPr>
              <a:t>: fortgeführte </a:t>
            </a:r>
            <a:r>
              <a:rPr lang="de-DE" dirty="0" err="1">
                <a:solidFill>
                  <a:schemeClr val="tx1"/>
                </a:solidFill>
              </a:rPr>
              <a:t>FS</a:t>
            </a:r>
            <a:r>
              <a:rPr lang="de-DE" dirty="0">
                <a:solidFill>
                  <a:schemeClr val="tx1"/>
                </a:solidFill>
              </a:rPr>
              <a:t> als Leistungsfach und weitere fortgeführte </a:t>
            </a:r>
            <a:r>
              <a:rPr lang="de-DE" dirty="0" err="1">
                <a:solidFill>
                  <a:schemeClr val="tx1"/>
                </a:solidFill>
              </a:rPr>
              <a:t>FS</a:t>
            </a:r>
            <a:r>
              <a:rPr lang="de-DE" dirty="0">
                <a:solidFill>
                  <a:schemeClr val="tx1"/>
                </a:solidFill>
              </a:rPr>
              <a:t> als Abiturprüfungsfach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FD2B4BF-B26A-4608-A22D-0A88CB41DB20}"/>
              </a:ext>
            </a:extLst>
          </p:cNvPr>
          <p:cNvSpPr/>
          <p:nvPr/>
        </p:nvSpPr>
        <p:spPr>
          <a:xfrm>
            <a:off x="5782491" y="149221"/>
            <a:ext cx="1517400" cy="1346159"/>
          </a:xfrm>
          <a:prstGeom prst="ellipse">
            <a:avLst/>
          </a:prstGeom>
          <a:solidFill>
            <a:srgbClr val="D7B9E5"/>
          </a:solidFill>
          <a:ln>
            <a:solidFill>
              <a:srgbClr val="D7B9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970E631-C26C-4734-9733-D4DF6B46299C}"/>
              </a:ext>
            </a:extLst>
          </p:cNvPr>
          <p:cNvSpPr txBox="1"/>
          <p:nvPr/>
        </p:nvSpPr>
        <p:spPr>
          <a:xfrm>
            <a:off x="5941926" y="345246"/>
            <a:ext cx="11985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breite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und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vertiefte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Allgemein-bildung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2832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3" y="1084228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Abiturfächerwahl</a:t>
            </a:r>
            <a:r>
              <a:rPr lang="en-GB" altLang="de-DE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Abiturprüfung</a:t>
            </a:r>
            <a:endParaRPr lang="en-GB" altLang="de-DE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3" y="1552661"/>
            <a:ext cx="827868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Verpflichtende</a:t>
            </a:r>
            <a:r>
              <a:rPr lang="en-GB" altLang="de-DE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Abiturprüfungsfächer</a:t>
            </a: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C2BE3B7-1E99-4A7A-B09F-E13E0E7C50D7}"/>
              </a:ext>
            </a:extLst>
          </p:cNvPr>
          <p:cNvSpPr/>
          <p:nvPr/>
        </p:nvSpPr>
        <p:spPr>
          <a:xfrm>
            <a:off x="395533" y="1672687"/>
            <a:ext cx="8421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27157"/>
              </p:ext>
            </p:extLst>
          </p:nvPr>
        </p:nvGraphicFramePr>
        <p:xfrm>
          <a:off x="512060" y="2366409"/>
          <a:ext cx="8088396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4976">
                  <a:extLst>
                    <a:ext uri="{9D8B030D-6E8A-4147-A177-3AD203B41FA5}">
                      <a16:colId xmlns:a16="http://schemas.microsoft.com/office/drawing/2014/main" val="116271123"/>
                    </a:ext>
                  </a:extLst>
                </a:gridCol>
                <a:gridCol w="1593130">
                  <a:extLst>
                    <a:ext uri="{9D8B030D-6E8A-4147-A177-3AD203B41FA5}">
                      <a16:colId xmlns:a16="http://schemas.microsoft.com/office/drawing/2014/main" val="1604541811"/>
                    </a:ext>
                  </a:extLst>
                </a:gridCol>
                <a:gridCol w="6080290">
                  <a:extLst>
                    <a:ext uri="{9D8B030D-6E8A-4147-A177-3AD203B41FA5}">
                      <a16:colId xmlns:a16="http://schemas.microsoft.com/office/drawing/2014/main" val="561498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dirty="0"/>
                        <a:t>Abiturprüfungsfach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976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464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Mathematik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283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Leistungsfach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/>
                        <a:t>darunter: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mind. eine fortgeführte </a:t>
                      </a:r>
                      <a:r>
                        <a:rPr lang="de-DE" sz="1600" dirty="0" err="1"/>
                        <a:t>FS</a:t>
                      </a:r>
                      <a:r>
                        <a:rPr lang="de-DE" sz="1600" baseline="0" dirty="0"/>
                        <a:t> </a:t>
                      </a:r>
                      <a:r>
                        <a:rPr lang="de-DE" sz="1600" i="1" baseline="0" dirty="0"/>
                        <a:t>oder</a:t>
                      </a:r>
                      <a:r>
                        <a:rPr lang="de-DE" sz="1600" baseline="0" dirty="0"/>
                        <a:t> eine NW (Bio, Chemie, Physik)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i="1" baseline="0" dirty="0">
                          <a:solidFill>
                            <a:schemeClr val="tx1"/>
                          </a:solidFill>
                        </a:rPr>
                        <a:t>mind. </a:t>
                      </a:r>
                      <a:r>
                        <a:rPr lang="de-DE" sz="1600" baseline="0" dirty="0">
                          <a:solidFill>
                            <a:schemeClr val="tx1"/>
                          </a:solidFill>
                        </a:rPr>
                        <a:t>ein </a:t>
                      </a:r>
                      <a:r>
                        <a:rPr lang="de-DE" sz="1600" baseline="0" dirty="0" err="1">
                          <a:solidFill>
                            <a:schemeClr val="tx1"/>
                          </a:solidFill>
                        </a:rPr>
                        <a:t>GPR</a:t>
                      </a:r>
                      <a:r>
                        <a:rPr lang="de-DE" sz="1600" baseline="0" dirty="0">
                          <a:solidFill>
                            <a:schemeClr val="tx1"/>
                          </a:solidFill>
                        </a:rPr>
                        <a:t>-Fach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baseline="0" dirty="0">
                          <a:solidFill>
                            <a:schemeClr val="tx1"/>
                          </a:solidFill>
                        </a:rPr>
                        <a:t>ein weiteres Fach nach Wahl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940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weiteres</a:t>
                      </a:r>
                      <a:r>
                        <a:rPr lang="de-DE" baseline="0" dirty="0"/>
                        <a:t> Fach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776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weiteres Fach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404228"/>
                  </a:ext>
                </a:extLst>
              </a:tr>
            </a:tbl>
          </a:graphicData>
        </a:graphic>
      </p:graphicFrame>
      <p:sp>
        <p:nvSpPr>
          <p:cNvPr id="9" name="Ellipse 8">
            <a:extLst>
              <a:ext uri="{FF2B5EF4-FFF2-40B4-BE49-F238E27FC236}">
                <a16:creationId xmlns:a16="http://schemas.microsoft.com/office/drawing/2014/main" id="{33E8728E-8AB7-4CCF-BF01-8AFA77BE0DFA}"/>
              </a:ext>
            </a:extLst>
          </p:cNvPr>
          <p:cNvSpPr/>
          <p:nvPr/>
        </p:nvSpPr>
        <p:spPr>
          <a:xfrm>
            <a:off x="7147522" y="149221"/>
            <a:ext cx="1517400" cy="134615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8BF6E5D-AB10-43DE-AE55-C5A0EAD7EC99}"/>
              </a:ext>
            </a:extLst>
          </p:cNvPr>
          <p:cNvSpPr txBox="1"/>
          <p:nvPr/>
        </p:nvSpPr>
        <p:spPr>
          <a:xfrm>
            <a:off x="7258773" y="396751"/>
            <a:ext cx="12948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Flexibilität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b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in der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Abiturprüfung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12060" y="4873069"/>
            <a:ext cx="8041610" cy="15333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b="1" u="sng" dirty="0">
                <a:solidFill>
                  <a:schemeClr val="tx1"/>
                </a:solidFill>
              </a:rPr>
              <a:t>Möglichkeit</a:t>
            </a:r>
            <a:r>
              <a:rPr lang="de-DE" dirty="0">
                <a:solidFill>
                  <a:schemeClr val="tx1"/>
                </a:solidFill>
              </a:rPr>
              <a:t> zur </a:t>
            </a:r>
            <a:r>
              <a:rPr lang="de-DE" i="1" dirty="0">
                <a:solidFill>
                  <a:schemeClr val="tx1"/>
                </a:solidFill>
              </a:rPr>
              <a:t>Substitution</a:t>
            </a:r>
            <a:r>
              <a:rPr lang="de-DE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von </a:t>
            </a:r>
            <a:r>
              <a:rPr lang="de-DE" b="1" dirty="0">
                <a:solidFill>
                  <a:schemeClr val="tx1"/>
                </a:solidFill>
              </a:rPr>
              <a:t>Deutsch</a:t>
            </a:r>
            <a:r>
              <a:rPr lang="de-DE" dirty="0">
                <a:solidFill>
                  <a:schemeClr val="tx1"/>
                </a:solidFill>
              </a:rPr>
              <a:t>: fortgeführte </a:t>
            </a:r>
            <a:r>
              <a:rPr lang="de-DE" dirty="0" err="1">
                <a:solidFill>
                  <a:schemeClr val="tx1"/>
                </a:solidFill>
              </a:rPr>
              <a:t>FS</a:t>
            </a:r>
            <a:r>
              <a:rPr lang="de-DE" dirty="0">
                <a:solidFill>
                  <a:schemeClr val="tx1"/>
                </a:solidFill>
              </a:rPr>
              <a:t> als Leistungsfach und weitere fortgeführte </a:t>
            </a:r>
            <a:r>
              <a:rPr lang="de-DE" dirty="0" err="1">
                <a:solidFill>
                  <a:schemeClr val="tx1"/>
                </a:solidFill>
              </a:rPr>
              <a:t>FS</a:t>
            </a:r>
            <a:r>
              <a:rPr lang="de-DE" dirty="0">
                <a:solidFill>
                  <a:schemeClr val="tx1"/>
                </a:solidFill>
              </a:rPr>
              <a:t> als Abiturprüfungsfach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von </a:t>
            </a:r>
            <a:r>
              <a:rPr lang="de-DE" b="1" dirty="0">
                <a:solidFill>
                  <a:schemeClr val="tx1"/>
                </a:solidFill>
              </a:rPr>
              <a:t>Mathematik:</a:t>
            </a:r>
            <a:r>
              <a:rPr lang="de-DE" dirty="0">
                <a:solidFill>
                  <a:schemeClr val="tx1"/>
                </a:solidFill>
              </a:rPr>
              <a:t> NW oder Informatik als Leistungsfach und weitere NW oder Informatik als Abiturprüfungsfach (zudem: Abiturprüfung in FS verpflichtend)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FD2B4BF-B26A-4608-A22D-0A88CB41DB20}"/>
              </a:ext>
            </a:extLst>
          </p:cNvPr>
          <p:cNvSpPr/>
          <p:nvPr/>
        </p:nvSpPr>
        <p:spPr>
          <a:xfrm>
            <a:off x="5782491" y="149221"/>
            <a:ext cx="1517400" cy="1346159"/>
          </a:xfrm>
          <a:prstGeom prst="ellipse">
            <a:avLst/>
          </a:prstGeom>
          <a:solidFill>
            <a:srgbClr val="D7B9E5"/>
          </a:solidFill>
          <a:ln>
            <a:solidFill>
              <a:srgbClr val="D7B9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970E631-C26C-4734-9733-D4DF6B46299C}"/>
              </a:ext>
            </a:extLst>
          </p:cNvPr>
          <p:cNvSpPr txBox="1"/>
          <p:nvPr/>
        </p:nvSpPr>
        <p:spPr>
          <a:xfrm>
            <a:off x="5941926" y="345246"/>
            <a:ext cx="11985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breite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und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vertiefte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Allgemein-bildung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042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171" y="1198286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5D90"/>
              </a:buClr>
              <a:buSzTx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55D9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Abiturfächerwahl</a:t>
            </a:r>
            <a:r>
              <a:rPr kumimoji="0" lang="en-GB" alt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355D9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 und </a:t>
            </a:r>
            <a:r>
              <a:rPr kumimoji="0" lang="en-GB" alt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55D9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Abiturprüfung</a:t>
            </a:r>
            <a:endParaRPr kumimoji="0" lang="en-GB" altLang="de-DE" sz="2400" b="1" i="0" u="none" strike="noStrike" kern="1200" cap="none" spc="0" normalizeH="0" baseline="0" noProof="0" dirty="0">
              <a:ln>
                <a:noFill/>
              </a:ln>
              <a:solidFill>
                <a:srgbClr val="355D90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171" y="1691405"/>
            <a:ext cx="827868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Prüfungsformen</a:t>
            </a:r>
            <a:endParaRPr kumimoji="0" lang="en-GB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C2BE3B7-1E99-4A7A-B09F-E13E0E7C50D7}"/>
              </a:ext>
            </a:extLst>
          </p:cNvPr>
          <p:cNvSpPr/>
          <p:nvPr/>
        </p:nvSpPr>
        <p:spPr>
          <a:xfrm>
            <a:off x="395533" y="1672687"/>
            <a:ext cx="8421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900712"/>
              </p:ext>
            </p:extLst>
          </p:nvPr>
        </p:nvGraphicFramePr>
        <p:xfrm>
          <a:off x="442863" y="2371181"/>
          <a:ext cx="7804149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4000">
                  <a:extLst>
                    <a:ext uri="{9D8B030D-6E8A-4147-A177-3AD203B41FA5}">
                      <a16:colId xmlns:a16="http://schemas.microsoft.com/office/drawing/2014/main" val="116271123"/>
                    </a:ext>
                  </a:extLst>
                </a:gridCol>
                <a:gridCol w="2123086">
                  <a:extLst>
                    <a:ext uri="{9D8B030D-6E8A-4147-A177-3AD203B41FA5}">
                      <a16:colId xmlns:a16="http://schemas.microsoft.com/office/drawing/2014/main" val="1604541811"/>
                    </a:ext>
                  </a:extLst>
                </a:gridCol>
                <a:gridCol w="5267063">
                  <a:extLst>
                    <a:ext uri="{9D8B030D-6E8A-4147-A177-3AD203B41FA5}">
                      <a16:colId xmlns:a16="http://schemas.microsoft.com/office/drawing/2014/main" val="1661362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Abiturprüfungsfach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976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Deutsch 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de-DE" u="none" dirty="0"/>
                        <a:t>mind. 2 x schriftlich</a:t>
                      </a:r>
                    </a:p>
                    <a:p>
                      <a:pPr algn="ctr"/>
                      <a:r>
                        <a:rPr lang="de-DE" dirty="0"/>
                        <a:t>höchst. 1 x mündlich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464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Mathematik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283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Leistungsfach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940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weiteres Fach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mind. 1</a:t>
                      </a:r>
                      <a:r>
                        <a:rPr lang="de-DE" baseline="0" dirty="0"/>
                        <a:t> x mündlich</a:t>
                      </a:r>
                    </a:p>
                    <a:p>
                      <a:pPr algn="ctr"/>
                      <a:r>
                        <a:rPr lang="de-DE" u="none" baseline="0" dirty="0"/>
                        <a:t>höchst. 1 x schriftlich</a:t>
                      </a:r>
                      <a:endParaRPr lang="de-DE" u="none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776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weiteres Fach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404228"/>
                  </a:ext>
                </a:extLst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442863" y="4927854"/>
            <a:ext cx="8041610" cy="15333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Möglichkeit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zur 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Substitution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von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Deutsch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Leistungsfach (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und Mathematik verpflichtend schriftlich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von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Mathematik: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Leistungsfach (NW oder Informatik) und Deutsch verpflichtend schriftlich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3E8728E-8AB7-4CCF-BF01-8AFA77BE0DFA}"/>
              </a:ext>
            </a:extLst>
          </p:cNvPr>
          <p:cNvSpPr/>
          <p:nvPr/>
        </p:nvSpPr>
        <p:spPr>
          <a:xfrm>
            <a:off x="7147522" y="149221"/>
            <a:ext cx="1517400" cy="134615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8BF6E5D-AB10-43DE-AE55-C5A0EAD7EC99}"/>
              </a:ext>
            </a:extLst>
          </p:cNvPr>
          <p:cNvSpPr txBox="1"/>
          <p:nvPr/>
        </p:nvSpPr>
        <p:spPr>
          <a:xfrm>
            <a:off x="7258773" y="396751"/>
            <a:ext cx="12948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Flexibilität</a:t>
            </a:r>
            <a:r>
              <a:rPr kumimoji="0" lang="en-GB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br>
              <a:rPr kumimoji="0" lang="en-GB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</a:br>
            <a:r>
              <a:rPr kumimoji="0" lang="en-GB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 der </a:t>
            </a:r>
            <a:r>
              <a:rPr kumimoji="0" lang="en-GB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Abiturprüfung</a:t>
            </a:r>
            <a:endParaRPr kumimoji="0" lang="en-GB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FD2B4BF-B26A-4608-A22D-0A88CB41DB20}"/>
              </a:ext>
            </a:extLst>
          </p:cNvPr>
          <p:cNvSpPr/>
          <p:nvPr/>
        </p:nvSpPr>
        <p:spPr>
          <a:xfrm>
            <a:off x="5782491" y="149221"/>
            <a:ext cx="1517400" cy="1346159"/>
          </a:xfrm>
          <a:prstGeom prst="ellipse">
            <a:avLst/>
          </a:prstGeom>
          <a:solidFill>
            <a:srgbClr val="D7B9E5"/>
          </a:solidFill>
          <a:ln>
            <a:solidFill>
              <a:srgbClr val="D7B9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970E631-C26C-4734-9733-D4DF6B46299C}"/>
              </a:ext>
            </a:extLst>
          </p:cNvPr>
          <p:cNvSpPr txBox="1"/>
          <p:nvPr/>
        </p:nvSpPr>
        <p:spPr>
          <a:xfrm>
            <a:off x="5941926" y="345246"/>
            <a:ext cx="11985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4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b</a:t>
            </a:r>
            <a:r>
              <a:rPr kumimoji="0" lang="en-GB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reite</a:t>
            </a:r>
            <a:r>
              <a:rPr kumimoji="0" lang="en-GB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und </a:t>
            </a:r>
            <a:r>
              <a:rPr kumimoji="0" lang="en-GB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vertiefte</a:t>
            </a:r>
            <a:r>
              <a:rPr kumimoji="0" lang="en-GB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Allgemein-bildung</a:t>
            </a:r>
            <a:endParaRPr kumimoji="0" lang="en-GB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5291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4" y="1150950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Abiturfächerwahl</a:t>
            </a:r>
            <a:r>
              <a:rPr lang="en-GB" altLang="de-DE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Abiturprüfung</a:t>
            </a:r>
            <a:endParaRPr lang="en-GB" altLang="de-DE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4" y="1573145"/>
            <a:ext cx="827868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Fachspezifische</a:t>
            </a:r>
            <a:r>
              <a:rPr lang="en-GB" altLang="de-DE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Besonderheiten</a:t>
            </a: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C2BE3B7-1E99-4A7A-B09F-E13E0E7C50D7}"/>
              </a:ext>
            </a:extLst>
          </p:cNvPr>
          <p:cNvSpPr/>
          <p:nvPr/>
        </p:nvSpPr>
        <p:spPr>
          <a:xfrm>
            <a:off x="395534" y="1974344"/>
            <a:ext cx="84212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cs typeface="Arial" panose="020B0604020202020204" pitchFamily="34" charset="0"/>
              </a:rPr>
              <a:t>Kunst und Musik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cs typeface="Arial" panose="020B0604020202020204" pitchFamily="34" charset="0"/>
              </a:rPr>
              <a:t>als LF: </a:t>
            </a:r>
            <a:r>
              <a:rPr lang="de-DE" i="1" dirty="0">
                <a:cs typeface="Arial" panose="020B0604020202020204" pitchFamily="34" charset="0"/>
              </a:rPr>
              <a:t>verpflichtend schriftlich und fachpraktisch</a:t>
            </a:r>
            <a:r>
              <a:rPr lang="de-DE" dirty="0">
                <a:cs typeface="Arial" panose="020B0604020202020204" pitchFamily="34" charset="0"/>
              </a:rPr>
              <a:t/>
            </a:r>
            <a:br>
              <a:rPr lang="de-DE" dirty="0">
                <a:cs typeface="Arial" panose="020B0604020202020204" pitchFamily="34" charset="0"/>
              </a:rPr>
            </a:br>
            <a:r>
              <a:rPr lang="de-DE" dirty="0">
                <a:cs typeface="Arial" panose="020B0604020202020204" pitchFamily="34" charset="0"/>
              </a:rPr>
              <a:t>Festlegung mit der Fächerwahl </a:t>
            </a:r>
            <a:r>
              <a:rPr lang="de-DE" i="1" dirty="0">
                <a:cs typeface="Arial" panose="020B0604020202020204" pitchFamily="34" charset="0"/>
              </a:rPr>
              <a:t>in </a:t>
            </a:r>
            <a:r>
              <a:rPr lang="de-DE" i="1" dirty="0" err="1">
                <a:cs typeface="Arial" panose="020B0604020202020204" pitchFamily="34" charset="0"/>
              </a:rPr>
              <a:t>Jgst</a:t>
            </a:r>
            <a:r>
              <a:rPr lang="de-DE" i="1" dirty="0">
                <a:cs typeface="Arial" panose="020B0604020202020204" pitchFamily="34" charset="0"/>
              </a:rPr>
              <a:t>. 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cs typeface="Arial" panose="020B0604020202020204" pitchFamily="34" charset="0"/>
              </a:rPr>
              <a:t>auf </a:t>
            </a:r>
            <a:r>
              <a:rPr lang="de-DE" dirty="0" err="1">
                <a:cs typeface="Arial" panose="020B0604020202020204" pitchFamily="34" charset="0"/>
              </a:rPr>
              <a:t>gA</a:t>
            </a:r>
            <a:r>
              <a:rPr lang="de-DE" dirty="0">
                <a:cs typeface="Arial" panose="020B0604020202020204" pitchFamily="34" charset="0"/>
              </a:rPr>
              <a:t>: </a:t>
            </a:r>
            <a:r>
              <a:rPr lang="de-DE" i="1" dirty="0">
                <a:cs typeface="Arial" panose="020B0604020202020204" pitchFamily="34" charset="0"/>
              </a:rPr>
              <a:t>nur Kolloquium </a:t>
            </a:r>
            <a:r>
              <a:rPr lang="de-DE" dirty="0">
                <a:cs typeface="Arial" panose="020B0604020202020204" pitchFamily="34" charset="0"/>
              </a:rPr>
              <a:t>möglich </a:t>
            </a:r>
            <a:br>
              <a:rPr lang="de-DE" dirty="0">
                <a:cs typeface="Arial" panose="020B0604020202020204" pitchFamily="34" charset="0"/>
              </a:rPr>
            </a:br>
            <a:r>
              <a:rPr lang="de-DE" dirty="0">
                <a:cs typeface="Arial" panose="020B0604020202020204" pitchFamily="34" charset="0"/>
              </a:rPr>
              <a:t>Festlegung </a:t>
            </a:r>
            <a:r>
              <a:rPr lang="de-DE" i="1" dirty="0">
                <a:cs typeface="Arial" panose="020B0604020202020204" pitchFamily="34" charset="0"/>
              </a:rPr>
              <a:t>6 Wochen vor Beginn der schriftlichen Abiturprüfung</a:t>
            </a:r>
          </a:p>
          <a:p>
            <a:endParaRPr lang="de-DE" dirty="0">
              <a:cs typeface="Arial" panose="020B0604020202020204" pitchFamily="34" charset="0"/>
            </a:endParaRPr>
          </a:p>
          <a:p>
            <a:r>
              <a:rPr lang="de-DE" b="1" dirty="0">
                <a:cs typeface="Arial" panose="020B0604020202020204" pitchFamily="34" charset="0"/>
              </a:rPr>
              <a:t>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cs typeface="Arial" panose="020B0604020202020204" pitchFamily="34" charset="0"/>
              </a:rPr>
              <a:t>als LF: verpflichtend schriftlich </a:t>
            </a:r>
            <a:r>
              <a:rPr lang="de-DE" i="1" dirty="0">
                <a:cs typeface="Arial" panose="020B0604020202020204" pitchFamily="34" charset="0"/>
              </a:rPr>
              <a:t>oder </a:t>
            </a:r>
            <a:r>
              <a:rPr lang="de-DE" dirty="0">
                <a:cs typeface="Arial" panose="020B0604020202020204" pitchFamily="34" charset="0"/>
              </a:rPr>
              <a:t>mündlich und fachpraktisch</a:t>
            </a:r>
            <a:br>
              <a:rPr lang="de-DE" dirty="0">
                <a:cs typeface="Arial" panose="020B0604020202020204" pitchFamily="34" charset="0"/>
              </a:rPr>
            </a:br>
            <a:r>
              <a:rPr lang="de-DE" dirty="0">
                <a:cs typeface="Arial" panose="020B0604020202020204" pitchFamily="34" charset="0"/>
              </a:rPr>
              <a:t>Festlegung </a:t>
            </a:r>
            <a:r>
              <a:rPr lang="de-DE" i="1" dirty="0">
                <a:cs typeface="Arial" panose="020B0604020202020204" pitchFamily="34" charset="0"/>
              </a:rPr>
              <a:t>spätestens zum 31. Januar im Abiturjahr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cs typeface="Arial" panose="020B0604020202020204" pitchFamily="34" charset="0"/>
              </a:rPr>
              <a:t>auf </a:t>
            </a:r>
            <a:r>
              <a:rPr lang="de-DE" dirty="0" err="1">
                <a:cs typeface="Arial" panose="020B0604020202020204" pitchFamily="34" charset="0"/>
              </a:rPr>
              <a:t>gA</a:t>
            </a:r>
            <a:r>
              <a:rPr lang="de-DE" dirty="0">
                <a:cs typeface="Arial" panose="020B0604020202020204" pitchFamily="34" charset="0"/>
              </a:rPr>
              <a:t>: </a:t>
            </a:r>
            <a:r>
              <a:rPr lang="de-DE" i="1" dirty="0">
                <a:cs typeface="Arial" panose="020B0604020202020204" pitchFamily="34" charset="0"/>
              </a:rPr>
              <a:t>keine</a:t>
            </a:r>
            <a:r>
              <a:rPr lang="de-DE" dirty="0">
                <a:cs typeface="Arial" panose="020B0604020202020204" pitchFamily="34" charset="0"/>
              </a:rPr>
              <a:t> Abiturprüfung möglich</a:t>
            </a:r>
          </a:p>
          <a:p>
            <a:endParaRPr lang="de-DE" dirty="0">
              <a:cs typeface="Arial" panose="020B0604020202020204" pitchFamily="34" charset="0"/>
            </a:endParaRPr>
          </a:p>
          <a:p>
            <a:r>
              <a:rPr lang="de-DE" b="1" dirty="0">
                <a:cs typeface="Arial" panose="020B0604020202020204" pitchFamily="34" charset="0"/>
              </a:rPr>
              <a:t>Spät beginnende Fremdsprache, spät beginnende Informatik, Biophysik (mit Physik)</a:t>
            </a:r>
            <a:endParaRPr lang="de-DE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>
                <a:cs typeface="Arial" panose="020B0604020202020204" pitchFamily="34" charset="0"/>
              </a:rPr>
              <a:t>nur Kolloquium </a:t>
            </a:r>
            <a:r>
              <a:rPr lang="de-DE" dirty="0">
                <a:cs typeface="Arial" panose="020B0604020202020204" pitchFamily="34" charset="0"/>
              </a:rPr>
              <a:t>möglich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cs typeface="Arial" panose="020B0604020202020204" pitchFamily="34" charset="0"/>
              </a:rPr>
              <a:t>nur bei Belegung des entsprechenden Faches über </a:t>
            </a:r>
            <a:r>
              <a:rPr lang="de-DE" i="1" dirty="0">
                <a:cs typeface="Arial" panose="020B0604020202020204" pitchFamily="34" charset="0"/>
              </a:rPr>
              <a:t>vier Kurshalbjahre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3E8728E-8AB7-4CCF-BF01-8AFA77BE0DFA}"/>
              </a:ext>
            </a:extLst>
          </p:cNvPr>
          <p:cNvSpPr/>
          <p:nvPr/>
        </p:nvSpPr>
        <p:spPr>
          <a:xfrm>
            <a:off x="7147522" y="149221"/>
            <a:ext cx="1517400" cy="134615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8BF6E5D-AB10-43DE-AE55-C5A0EAD7EC99}"/>
              </a:ext>
            </a:extLst>
          </p:cNvPr>
          <p:cNvSpPr txBox="1"/>
          <p:nvPr/>
        </p:nvSpPr>
        <p:spPr>
          <a:xfrm>
            <a:off x="7258773" y="396751"/>
            <a:ext cx="12948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Flexibilität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b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in der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Abiturprüfung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FD2B4BF-B26A-4608-A22D-0A88CB41DB20}"/>
              </a:ext>
            </a:extLst>
          </p:cNvPr>
          <p:cNvSpPr/>
          <p:nvPr/>
        </p:nvSpPr>
        <p:spPr>
          <a:xfrm>
            <a:off x="5782491" y="149221"/>
            <a:ext cx="1517400" cy="1346159"/>
          </a:xfrm>
          <a:prstGeom prst="ellipse">
            <a:avLst/>
          </a:prstGeom>
          <a:solidFill>
            <a:srgbClr val="D7B9E5"/>
          </a:solidFill>
          <a:ln>
            <a:solidFill>
              <a:srgbClr val="D7B9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970E631-C26C-4734-9733-D4DF6B46299C}"/>
              </a:ext>
            </a:extLst>
          </p:cNvPr>
          <p:cNvSpPr txBox="1"/>
          <p:nvPr/>
        </p:nvSpPr>
        <p:spPr>
          <a:xfrm>
            <a:off x="5941926" y="345246"/>
            <a:ext cx="11985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breite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und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vertiefte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Allgemein-bildung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821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6808" y="922155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Belegung</a:t>
            </a:r>
            <a:r>
              <a:rPr lang="en-GB" altLang="de-DE" sz="1800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Belegungsbeispiele</a:t>
            </a:r>
            <a:endParaRPr lang="en-GB" altLang="de-DE" sz="1800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3" y="1218233"/>
            <a:ext cx="827868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Pflichtbelegung</a:t>
            </a: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A87195EA-982C-42DB-B654-04BBDFBF9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217432"/>
              </p:ext>
            </p:extLst>
          </p:nvPr>
        </p:nvGraphicFramePr>
        <p:xfrm>
          <a:off x="492153" y="1639258"/>
          <a:ext cx="8182061" cy="493776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791716">
                  <a:extLst>
                    <a:ext uri="{9D8B030D-6E8A-4147-A177-3AD203B41FA5}">
                      <a16:colId xmlns:a16="http://schemas.microsoft.com/office/drawing/2014/main" val="1347001405"/>
                    </a:ext>
                  </a:extLst>
                </a:gridCol>
                <a:gridCol w="423238">
                  <a:extLst>
                    <a:ext uri="{9D8B030D-6E8A-4147-A177-3AD203B41FA5}">
                      <a16:colId xmlns:a16="http://schemas.microsoft.com/office/drawing/2014/main" val="2753184644"/>
                    </a:ext>
                  </a:extLst>
                </a:gridCol>
                <a:gridCol w="423238">
                  <a:extLst>
                    <a:ext uri="{9D8B030D-6E8A-4147-A177-3AD203B41FA5}">
                      <a16:colId xmlns:a16="http://schemas.microsoft.com/office/drawing/2014/main" val="2323025800"/>
                    </a:ext>
                  </a:extLst>
                </a:gridCol>
                <a:gridCol w="5692855">
                  <a:extLst>
                    <a:ext uri="{9D8B030D-6E8A-4147-A177-3AD203B41FA5}">
                      <a16:colId xmlns:a16="http://schemas.microsoft.com/office/drawing/2014/main" val="1172481008"/>
                    </a:ext>
                  </a:extLst>
                </a:gridCol>
                <a:gridCol w="851014">
                  <a:extLst>
                    <a:ext uri="{9D8B030D-6E8A-4147-A177-3AD203B41FA5}">
                      <a16:colId xmlns:a16="http://schemas.microsoft.com/office/drawing/2014/main" val="1782613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err="1"/>
                        <a:t>Jgst</a:t>
                      </a:r>
                      <a:r>
                        <a:rPr lang="de-DE" sz="1600" dirty="0"/>
                        <a:t>.</a:t>
                      </a:r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Pflichtfächer</a:t>
                      </a:r>
                      <a:endParaRPr lang="de-DE" sz="1600" b="1" kern="12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de-DE" sz="1400" dirty="0"/>
                        <a:t>Wochen-stunden</a:t>
                      </a:r>
                      <a:endParaRPr lang="de-DE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325914"/>
                  </a:ext>
                </a:extLst>
              </a:tr>
              <a:tr h="3261360">
                <a:tc>
                  <a:txBody>
                    <a:bodyPr/>
                    <a:lstStyle/>
                    <a:p>
                      <a:r>
                        <a:rPr lang="de-DE" sz="1600" dirty="0" err="1"/>
                        <a:t>Q12</a:t>
                      </a:r>
                      <a:r>
                        <a:rPr lang="de-DE" sz="1600" dirty="0"/>
                        <a:t> </a:t>
                      </a:r>
                    </a:p>
                    <a:p>
                      <a:r>
                        <a:rPr lang="de-DE" sz="1600" dirty="0"/>
                        <a:t>und </a:t>
                      </a:r>
                    </a:p>
                    <a:p>
                      <a:r>
                        <a:rPr lang="de-DE" sz="1600" dirty="0"/>
                        <a:t>Q13</a:t>
                      </a:r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Deutsch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Mathematik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rgbClr val="DAE3F3"/>
                          </a:solidFill>
                        </a:rPr>
                        <a:t>eine fortgeführte </a:t>
                      </a: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Fremdsprache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eine Naturwissenschaft (Biologie, Chemie, Physik)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eine weitere fortgeführte Fremdsprache </a:t>
                      </a:r>
                      <a:b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oder eine spät beginnende Fremdsprache</a:t>
                      </a:r>
                      <a:b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oder eine weitere Naturwissenschaft</a:t>
                      </a:r>
                      <a:b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oder Informatik (nur </a:t>
                      </a:r>
                      <a:r>
                        <a:rPr lang="de-DE" sz="1600" kern="1200" dirty="0" err="1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NTG</a:t>
                      </a: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oder spät beginnende Informatik (HG, SG, </a:t>
                      </a:r>
                      <a:r>
                        <a:rPr lang="de-DE" sz="1600" kern="1200" dirty="0" err="1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MuG</a:t>
                      </a: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600" kern="1200" dirty="0" err="1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WWG</a:t>
                      </a: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600" kern="1200" dirty="0" err="1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SWG</a:t>
                      </a: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Religionslehre bzw. Ethik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Geschichte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Kunst oder Musik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Sport</a:t>
                      </a:r>
                      <a:endParaRPr lang="de-DE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4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4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3</a:t>
                      </a:r>
                      <a:endParaRPr lang="de-DE" sz="1600" kern="1200" dirty="0">
                        <a:solidFill>
                          <a:srgbClr val="DAE3F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de-DE" sz="1600" kern="1200" dirty="0">
                        <a:solidFill>
                          <a:srgbClr val="DAE3F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de-DE" sz="1600" kern="1200" dirty="0">
                        <a:solidFill>
                          <a:srgbClr val="DAE3F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de-DE" sz="1600" kern="1200" dirty="0">
                        <a:solidFill>
                          <a:srgbClr val="DAE3F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de-DE" sz="1600" kern="1200" dirty="0">
                        <a:solidFill>
                          <a:srgbClr val="DAE3F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2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2</a:t>
                      </a:r>
                      <a:endParaRPr lang="de-DE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780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nur Q12</a:t>
                      </a:r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/>
                        <a:t>Politik und Gesellschaft </a:t>
                      </a:r>
                      <a:r>
                        <a:rPr lang="de-DE" sz="1400" kern="1200" dirty="0"/>
                        <a:t>(</a:t>
                      </a:r>
                      <a:r>
                        <a:rPr lang="de-DE" sz="1400" kern="1200" dirty="0" err="1"/>
                        <a:t>PuG</a:t>
                      </a:r>
                      <a:r>
                        <a:rPr lang="de-DE" sz="1400" kern="1200" dirty="0"/>
                        <a:t>)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chemeClr val="bg1"/>
                          </a:solidFill>
                        </a:rPr>
                        <a:t>Geographie oder Wirtschaft und Recht (WR)</a:t>
                      </a:r>
                      <a:endParaRPr lang="de-DE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de-DE" sz="1600" kern="1200" dirty="0"/>
                        <a:t>2</a:t>
                      </a:r>
                    </a:p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de-DE" sz="1600" kern="12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de-DE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7319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nur Q13</a:t>
                      </a:r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Weiterführung von </a:t>
                      </a:r>
                      <a:r>
                        <a:rPr lang="de-DE" sz="1600" kern="1200" dirty="0" err="1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PuG</a:t>
                      </a: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 oder Geographie oder WR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9118211"/>
                  </a:ext>
                </a:extLst>
              </a:tr>
            </a:tbl>
          </a:graphicData>
        </a:graphic>
      </p:graphicFrame>
      <p:sp>
        <p:nvSpPr>
          <p:cNvPr id="13" name="Ellipse 12">
            <a:extLst>
              <a:ext uri="{FF2B5EF4-FFF2-40B4-BE49-F238E27FC236}">
                <a16:creationId xmlns:a16="http://schemas.microsoft.com/office/drawing/2014/main" id="{AFD2B4BF-B26A-4608-A22D-0A88CB41DB20}"/>
              </a:ext>
            </a:extLst>
          </p:cNvPr>
          <p:cNvSpPr/>
          <p:nvPr/>
        </p:nvSpPr>
        <p:spPr>
          <a:xfrm>
            <a:off x="5023791" y="137385"/>
            <a:ext cx="1517400" cy="1346159"/>
          </a:xfrm>
          <a:prstGeom prst="ellipse">
            <a:avLst/>
          </a:prstGeom>
          <a:solidFill>
            <a:srgbClr val="D7B9E5"/>
          </a:solidFill>
          <a:ln>
            <a:solidFill>
              <a:srgbClr val="D7B9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970E631-C26C-4734-9733-D4DF6B46299C}"/>
              </a:ext>
            </a:extLst>
          </p:cNvPr>
          <p:cNvSpPr txBox="1"/>
          <p:nvPr/>
        </p:nvSpPr>
        <p:spPr>
          <a:xfrm>
            <a:off x="5183226" y="345247"/>
            <a:ext cx="11985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breite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und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vertiefte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Allgemein-bildung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5967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3" y="1129680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Abiturfächerwahl</a:t>
            </a:r>
            <a:r>
              <a:rPr lang="en-GB" altLang="de-DE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Abiturprüfung</a:t>
            </a:r>
            <a:endParaRPr lang="en-GB" altLang="de-DE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658" y="1597662"/>
            <a:ext cx="827868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Beispiel</a:t>
            </a:r>
            <a:r>
              <a:rPr lang="en-GB" altLang="de-DE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</a:t>
            </a: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AD693D5B-B8D0-4894-AEC8-95D8874EF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93116"/>
              </p:ext>
            </p:extLst>
          </p:nvPr>
        </p:nvGraphicFramePr>
        <p:xfrm>
          <a:off x="465152" y="2316480"/>
          <a:ext cx="3874460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21502">
                  <a:extLst>
                    <a:ext uri="{9D8B030D-6E8A-4147-A177-3AD203B41FA5}">
                      <a16:colId xmlns:a16="http://schemas.microsoft.com/office/drawing/2014/main" val="3657886012"/>
                    </a:ext>
                  </a:extLst>
                </a:gridCol>
                <a:gridCol w="1352958">
                  <a:extLst>
                    <a:ext uri="{9D8B030D-6E8A-4147-A177-3AD203B41FA5}">
                      <a16:colId xmlns:a16="http://schemas.microsoft.com/office/drawing/2014/main" val="2142795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Prüfungsfach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Prüfungsform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407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Deutsch (</a:t>
                      </a:r>
                      <a:r>
                        <a:rPr lang="de-DE" sz="1600" dirty="0" err="1"/>
                        <a:t>eA</a:t>
                      </a:r>
                      <a:r>
                        <a:rPr lang="de-DE" sz="1600" dirty="0"/>
                        <a:t>)</a:t>
                      </a:r>
                      <a:endParaRPr lang="de-DE" sz="16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schriftlich</a:t>
                      </a:r>
                      <a:endParaRPr lang="de-DE" sz="16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597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Mathematik (</a:t>
                      </a:r>
                      <a:r>
                        <a:rPr lang="de-DE" sz="1600" dirty="0" err="1"/>
                        <a:t>eA</a:t>
                      </a:r>
                      <a:r>
                        <a:rPr lang="de-DE" sz="1600" dirty="0"/>
                        <a:t>)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mündlich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580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rgbClr val="00B050"/>
                          </a:solidFill>
                        </a:rPr>
                        <a:t>Leistungsfach Englisch (</a:t>
                      </a:r>
                      <a:r>
                        <a:rPr lang="de-DE" sz="1600" b="1" dirty="0" err="1">
                          <a:solidFill>
                            <a:srgbClr val="00B050"/>
                          </a:solidFill>
                        </a:rPr>
                        <a:t>eA</a:t>
                      </a:r>
                      <a:r>
                        <a:rPr lang="de-DE" sz="1600" b="1" dirty="0">
                          <a:solidFill>
                            <a:srgbClr val="00B050"/>
                          </a:solidFill>
                        </a:rPr>
                        <a:t>)</a:t>
                      </a:r>
                      <a:endParaRPr lang="de-DE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rgbClr val="00B050"/>
                          </a:solidFill>
                        </a:rPr>
                        <a:t>schriftlich</a:t>
                      </a:r>
                      <a:endParaRPr lang="de-DE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114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Latein </a:t>
                      </a:r>
                      <a:endParaRPr lang="de-DE" sz="16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schriftlich</a:t>
                      </a:r>
                      <a:endParaRPr lang="de-DE" sz="16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911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Wirtschaft und Recht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mündlich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548242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0A8AC2D8-1FF9-48CE-912A-1E284D7C0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939713"/>
              </p:ext>
            </p:extLst>
          </p:nvPr>
        </p:nvGraphicFramePr>
        <p:xfrm>
          <a:off x="465152" y="4898087"/>
          <a:ext cx="3874460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144073">
                  <a:extLst>
                    <a:ext uri="{9D8B030D-6E8A-4147-A177-3AD203B41FA5}">
                      <a16:colId xmlns:a16="http://schemas.microsoft.com/office/drawing/2014/main" val="3657886012"/>
                    </a:ext>
                  </a:extLst>
                </a:gridCol>
                <a:gridCol w="730387">
                  <a:extLst>
                    <a:ext uri="{9D8B030D-6E8A-4147-A177-3AD203B41FA5}">
                      <a16:colId xmlns:a16="http://schemas.microsoft.com/office/drawing/2014/main" val="2142795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Abiturfächer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407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Deutsch </a:t>
                      </a:r>
                      <a:r>
                        <a:rPr lang="de-DE" sz="1600" i="1" dirty="0"/>
                        <a:t>und </a:t>
                      </a:r>
                      <a:r>
                        <a:rPr lang="de-DE" sz="1600" dirty="0"/>
                        <a:t>Mathematik </a:t>
                      </a:r>
                      <a:r>
                        <a:rPr lang="de-DE" sz="1600" i="1" dirty="0"/>
                        <a:t>und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LF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239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mind. eine </a:t>
                      </a:r>
                      <a:r>
                        <a:rPr lang="de-DE" sz="1600" dirty="0" err="1"/>
                        <a:t>fortgef</a:t>
                      </a:r>
                      <a:r>
                        <a:rPr lang="de-DE" sz="1600" dirty="0"/>
                        <a:t>. </a:t>
                      </a:r>
                      <a:r>
                        <a:rPr lang="de-DE" sz="1600" dirty="0" err="1"/>
                        <a:t>FS</a:t>
                      </a:r>
                      <a:r>
                        <a:rPr lang="de-DE" sz="1600" dirty="0"/>
                        <a:t> </a:t>
                      </a:r>
                      <a:r>
                        <a:rPr lang="de-DE" sz="1600" i="1" dirty="0"/>
                        <a:t>oder </a:t>
                      </a:r>
                      <a:r>
                        <a:rPr lang="de-DE" sz="1600" dirty="0"/>
                        <a:t>NW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580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mind. ein GPR-Fach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114109"/>
                  </a:ext>
                </a:extLst>
              </a:tr>
            </a:tbl>
          </a:graphicData>
        </a:graphic>
      </p:graphicFrame>
      <p:sp>
        <p:nvSpPr>
          <p:cNvPr id="14" name="Ellipse 13">
            <a:extLst>
              <a:ext uri="{FF2B5EF4-FFF2-40B4-BE49-F238E27FC236}">
                <a16:creationId xmlns:a16="http://schemas.microsoft.com/office/drawing/2014/main" id="{33E8728E-8AB7-4CCF-BF01-8AFA77BE0DFA}"/>
              </a:ext>
            </a:extLst>
          </p:cNvPr>
          <p:cNvSpPr/>
          <p:nvPr/>
        </p:nvSpPr>
        <p:spPr>
          <a:xfrm>
            <a:off x="7147522" y="149221"/>
            <a:ext cx="1517400" cy="134615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8BF6E5D-AB10-43DE-AE55-C5A0EAD7EC99}"/>
              </a:ext>
            </a:extLst>
          </p:cNvPr>
          <p:cNvSpPr txBox="1"/>
          <p:nvPr/>
        </p:nvSpPr>
        <p:spPr>
          <a:xfrm>
            <a:off x="7258773" y="396751"/>
            <a:ext cx="12948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Flexibilität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b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in der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Abiturprüfung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BA87604-5981-432B-960C-C1838C9D0ED7}"/>
              </a:ext>
            </a:extLst>
          </p:cNvPr>
          <p:cNvSpPr txBox="1"/>
          <p:nvPr/>
        </p:nvSpPr>
        <p:spPr>
          <a:xfrm>
            <a:off x="2017831" y="1655017"/>
            <a:ext cx="232178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cs typeface="Arial" panose="020B0604020202020204" pitchFamily="34" charset="0"/>
              </a:rPr>
              <a:t>Schwerpunktsetzung im </a:t>
            </a:r>
            <a:r>
              <a:rPr lang="de-DE" sz="1400" i="1" dirty="0">
                <a:cs typeface="Arial" panose="020B0604020202020204" pitchFamily="34" charset="0"/>
              </a:rPr>
              <a:t>sprachlichen</a:t>
            </a:r>
            <a:r>
              <a:rPr lang="de-DE" sz="1400" dirty="0">
                <a:cs typeface="Arial" panose="020B0604020202020204" pitchFamily="34" charset="0"/>
              </a:rPr>
              <a:t> Bereich</a:t>
            </a:r>
          </a:p>
        </p:txBody>
      </p:sp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0A8AC2D8-1FF9-48CE-912A-1E284D7C0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616576"/>
              </p:ext>
            </p:extLst>
          </p:nvPr>
        </p:nvGraphicFramePr>
        <p:xfrm>
          <a:off x="4680196" y="4898087"/>
          <a:ext cx="3874460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75980">
                  <a:extLst>
                    <a:ext uri="{9D8B030D-6E8A-4147-A177-3AD203B41FA5}">
                      <a16:colId xmlns:a16="http://schemas.microsoft.com/office/drawing/2014/main" val="3657886012"/>
                    </a:ext>
                  </a:extLst>
                </a:gridCol>
                <a:gridCol w="798480">
                  <a:extLst>
                    <a:ext uri="{9D8B030D-6E8A-4147-A177-3AD203B41FA5}">
                      <a16:colId xmlns:a16="http://schemas.microsoft.com/office/drawing/2014/main" val="2142795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Prüfungsformen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407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3</a:t>
                      </a:r>
                      <a:r>
                        <a:rPr lang="de-DE" sz="1600" baseline="0" dirty="0"/>
                        <a:t> x </a:t>
                      </a:r>
                      <a:r>
                        <a:rPr lang="de-DE" sz="1600" dirty="0"/>
                        <a:t>schriftl., 2 x </a:t>
                      </a:r>
                      <a:r>
                        <a:rPr lang="de-DE" sz="1600" dirty="0" err="1"/>
                        <a:t>mündl</a:t>
                      </a:r>
                      <a:r>
                        <a:rPr lang="de-DE" sz="1600" dirty="0"/>
                        <a:t>.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239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mind. zwei Fächer auf </a:t>
                      </a:r>
                      <a:r>
                        <a:rPr lang="de-DE" sz="1600" dirty="0" err="1"/>
                        <a:t>eA</a:t>
                      </a:r>
                      <a:r>
                        <a:rPr lang="de-DE" sz="1600" dirty="0"/>
                        <a:t> schriftl.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580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höchst. ein Fach auf </a:t>
                      </a:r>
                      <a:r>
                        <a:rPr lang="de-DE" sz="1600" dirty="0" err="1"/>
                        <a:t>eA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mündl</a:t>
                      </a:r>
                      <a:r>
                        <a:rPr lang="de-DE" sz="1600" dirty="0"/>
                        <a:t>.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114109"/>
                  </a:ext>
                </a:extLst>
              </a:tr>
            </a:tbl>
          </a:graphicData>
        </a:graphic>
      </p:graphicFrame>
      <p:sp>
        <p:nvSpPr>
          <p:cNvPr id="20" name="Ellipse 19">
            <a:extLst>
              <a:ext uri="{FF2B5EF4-FFF2-40B4-BE49-F238E27FC236}">
                <a16:creationId xmlns:a16="http://schemas.microsoft.com/office/drawing/2014/main" id="{AFD2B4BF-B26A-4608-A22D-0A88CB41DB20}"/>
              </a:ext>
            </a:extLst>
          </p:cNvPr>
          <p:cNvSpPr/>
          <p:nvPr/>
        </p:nvSpPr>
        <p:spPr>
          <a:xfrm>
            <a:off x="5782491" y="149221"/>
            <a:ext cx="1517400" cy="1346159"/>
          </a:xfrm>
          <a:prstGeom prst="ellipse">
            <a:avLst/>
          </a:prstGeom>
          <a:solidFill>
            <a:srgbClr val="D7B9E5"/>
          </a:solidFill>
          <a:ln>
            <a:solidFill>
              <a:srgbClr val="D7B9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970E631-C26C-4734-9733-D4DF6B46299C}"/>
              </a:ext>
            </a:extLst>
          </p:cNvPr>
          <p:cNvSpPr txBox="1"/>
          <p:nvPr/>
        </p:nvSpPr>
        <p:spPr>
          <a:xfrm>
            <a:off x="5941926" y="345246"/>
            <a:ext cx="11985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breite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und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vertiefte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Allgemein-bildung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2786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4" y="1150950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Abiturfächerwahl</a:t>
            </a:r>
            <a:r>
              <a:rPr lang="en-GB" altLang="de-DE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Abiturprüfung</a:t>
            </a:r>
            <a:endParaRPr lang="en-GB" altLang="de-DE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4" y="1678624"/>
            <a:ext cx="827868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Beispiel</a:t>
            </a:r>
            <a:r>
              <a:rPr lang="en-GB" altLang="de-DE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</a:t>
            </a: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AD693D5B-B8D0-4894-AEC8-95D8874EF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819257"/>
              </p:ext>
            </p:extLst>
          </p:nvPr>
        </p:nvGraphicFramePr>
        <p:xfrm>
          <a:off x="474617" y="2412389"/>
          <a:ext cx="3874460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21502">
                  <a:extLst>
                    <a:ext uri="{9D8B030D-6E8A-4147-A177-3AD203B41FA5}">
                      <a16:colId xmlns:a16="http://schemas.microsoft.com/office/drawing/2014/main" val="3657886012"/>
                    </a:ext>
                  </a:extLst>
                </a:gridCol>
                <a:gridCol w="1352958">
                  <a:extLst>
                    <a:ext uri="{9D8B030D-6E8A-4147-A177-3AD203B41FA5}">
                      <a16:colId xmlns:a16="http://schemas.microsoft.com/office/drawing/2014/main" val="2142795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Prüfungsfach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Prüfungsform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407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  <a:cs typeface="Arial" panose="020B0604020202020204" pitchFamily="34" charset="0"/>
                        </a:rPr>
                        <a:t>Deutsch (</a:t>
                      </a:r>
                      <a:r>
                        <a:rPr lang="de-DE" sz="1600" dirty="0" err="1">
                          <a:latin typeface="+mn-lt"/>
                          <a:cs typeface="Arial" panose="020B0604020202020204" pitchFamily="34" charset="0"/>
                        </a:rPr>
                        <a:t>eA</a:t>
                      </a:r>
                      <a:r>
                        <a:rPr lang="de-DE" sz="1600" dirty="0"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  <a:cs typeface="Arial" panose="020B0604020202020204" pitchFamily="34" charset="0"/>
                        </a:rPr>
                        <a:t>mündlich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597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Mathematik (</a:t>
                      </a:r>
                      <a:r>
                        <a:rPr lang="de-DE" sz="160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eA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schriftlich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580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rgbClr val="00B050"/>
                          </a:solidFill>
                          <a:latin typeface="+mn-lt"/>
                          <a:cs typeface="Arial" panose="020B0604020202020204" pitchFamily="34" charset="0"/>
                        </a:rPr>
                        <a:t>Leistungsfach Physik (</a:t>
                      </a:r>
                      <a:r>
                        <a:rPr lang="de-DE" sz="1600" b="1" dirty="0" err="1">
                          <a:solidFill>
                            <a:srgbClr val="00B050"/>
                          </a:solidFill>
                          <a:latin typeface="+mn-lt"/>
                          <a:cs typeface="Arial" panose="020B0604020202020204" pitchFamily="34" charset="0"/>
                        </a:rPr>
                        <a:t>eA</a:t>
                      </a:r>
                      <a:r>
                        <a:rPr lang="de-DE" sz="1600" b="1" dirty="0">
                          <a:solidFill>
                            <a:srgbClr val="00B050"/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rgbClr val="00B050"/>
                          </a:solidFill>
                          <a:latin typeface="+mn-lt"/>
                          <a:cs typeface="Arial" panose="020B0604020202020204" pitchFamily="34" charset="0"/>
                        </a:rPr>
                        <a:t>schriftlich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114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Informatik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mündlich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911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  <a:cs typeface="Arial" panose="020B0604020202020204" pitchFamily="34" charset="0"/>
                        </a:rPr>
                        <a:t>Geographie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  <a:cs typeface="Arial" panose="020B0604020202020204" pitchFamily="34" charset="0"/>
                        </a:rPr>
                        <a:t>schriftlich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548242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0A8AC2D8-1FF9-48CE-912A-1E284D7C0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427607"/>
              </p:ext>
            </p:extLst>
          </p:nvPr>
        </p:nvGraphicFramePr>
        <p:xfrm>
          <a:off x="474617" y="4898087"/>
          <a:ext cx="3874460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144073">
                  <a:extLst>
                    <a:ext uri="{9D8B030D-6E8A-4147-A177-3AD203B41FA5}">
                      <a16:colId xmlns:a16="http://schemas.microsoft.com/office/drawing/2014/main" val="3657886012"/>
                    </a:ext>
                  </a:extLst>
                </a:gridCol>
                <a:gridCol w="730387">
                  <a:extLst>
                    <a:ext uri="{9D8B030D-6E8A-4147-A177-3AD203B41FA5}">
                      <a16:colId xmlns:a16="http://schemas.microsoft.com/office/drawing/2014/main" val="2142795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Abiturfächer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407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Deutsch </a:t>
                      </a:r>
                      <a:r>
                        <a:rPr lang="de-DE" sz="1600" i="1" dirty="0"/>
                        <a:t>und </a:t>
                      </a:r>
                      <a:r>
                        <a:rPr lang="de-DE" sz="1600" dirty="0"/>
                        <a:t>Mathematik </a:t>
                      </a:r>
                      <a:r>
                        <a:rPr lang="de-DE" sz="1600" i="1" dirty="0"/>
                        <a:t>und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LF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239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mind. eine </a:t>
                      </a:r>
                      <a:r>
                        <a:rPr lang="de-DE" sz="1600" dirty="0" err="1"/>
                        <a:t>fortgef</a:t>
                      </a:r>
                      <a:r>
                        <a:rPr lang="de-DE" sz="1600" dirty="0"/>
                        <a:t>. </a:t>
                      </a:r>
                      <a:r>
                        <a:rPr lang="de-DE" sz="1600" dirty="0" err="1"/>
                        <a:t>FS</a:t>
                      </a:r>
                      <a:r>
                        <a:rPr lang="de-DE" sz="1600" dirty="0"/>
                        <a:t> </a:t>
                      </a:r>
                      <a:r>
                        <a:rPr lang="de-DE" sz="1600" i="1" dirty="0"/>
                        <a:t>oder </a:t>
                      </a:r>
                      <a:r>
                        <a:rPr lang="de-DE" sz="1600" dirty="0"/>
                        <a:t>NW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580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mind. ein GPR-Fach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114109"/>
                  </a:ext>
                </a:extLst>
              </a:tr>
            </a:tbl>
          </a:graphicData>
        </a:graphic>
      </p:graphicFrame>
      <p:sp>
        <p:nvSpPr>
          <p:cNvPr id="14" name="Ellipse 13">
            <a:extLst>
              <a:ext uri="{FF2B5EF4-FFF2-40B4-BE49-F238E27FC236}">
                <a16:creationId xmlns:a16="http://schemas.microsoft.com/office/drawing/2014/main" id="{33E8728E-8AB7-4CCF-BF01-8AFA77BE0DFA}"/>
              </a:ext>
            </a:extLst>
          </p:cNvPr>
          <p:cNvSpPr/>
          <p:nvPr/>
        </p:nvSpPr>
        <p:spPr>
          <a:xfrm>
            <a:off x="7147522" y="149221"/>
            <a:ext cx="1517400" cy="134615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8BF6E5D-AB10-43DE-AE55-C5A0EAD7EC99}"/>
              </a:ext>
            </a:extLst>
          </p:cNvPr>
          <p:cNvSpPr txBox="1"/>
          <p:nvPr/>
        </p:nvSpPr>
        <p:spPr>
          <a:xfrm>
            <a:off x="7258773" y="396751"/>
            <a:ext cx="12948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Flexibilität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b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in der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Abiturprüfung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BA87604-5981-432B-960C-C1838C9D0ED7}"/>
              </a:ext>
            </a:extLst>
          </p:cNvPr>
          <p:cNvSpPr txBox="1"/>
          <p:nvPr/>
        </p:nvSpPr>
        <p:spPr>
          <a:xfrm>
            <a:off x="2027296" y="1719834"/>
            <a:ext cx="232178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cs typeface="Arial" panose="020B0604020202020204" pitchFamily="34" charset="0"/>
              </a:rPr>
              <a:t>Schwerpunktsetzung im </a:t>
            </a:r>
            <a:r>
              <a:rPr lang="de-DE" sz="1400" i="1" dirty="0">
                <a:cs typeface="Arial" panose="020B0604020202020204" pitchFamily="34" charset="0"/>
              </a:rPr>
              <a:t>MINT-</a:t>
            </a:r>
            <a:r>
              <a:rPr lang="de-DE" sz="1400" dirty="0">
                <a:cs typeface="Arial" panose="020B0604020202020204" pitchFamily="34" charset="0"/>
              </a:rPr>
              <a:t>Bereich</a:t>
            </a:r>
          </a:p>
        </p:txBody>
      </p:sp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0A8AC2D8-1FF9-48CE-912A-1E284D7C0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397228"/>
              </p:ext>
            </p:extLst>
          </p:nvPr>
        </p:nvGraphicFramePr>
        <p:xfrm>
          <a:off x="4790462" y="4898087"/>
          <a:ext cx="3874460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75980">
                  <a:extLst>
                    <a:ext uri="{9D8B030D-6E8A-4147-A177-3AD203B41FA5}">
                      <a16:colId xmlns:a16="http://schemas.microsoft.com/office/drawing/2014/main" val="3657886012"/>
                    </a:ext>
                  </a:extLst>
                </a:gridCol>
                <a:gridCol w="798480">
                  <a:extLst>
                    <a:ext uri="{9D8B030D-6E8A-4147-A177-3AD203B41FA5}">
                      <a16:colId xmlns:a16="http://schemas.microsoft.com/office/drawing/2014/main" val="2142795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Prüfungsformen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407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3</a:t>
                      </a:r>
                      <a:r>
                        <a:rPr lang="de-DE" sz="1600" baseline="0" dirty="0"/>
                        <a:t> x </a:t>
                      </a:r>
                      <a:r>
                        <a:rPr lang="de-DE" sz="1600" dirty="0"/>
                        <a:t>schriftl., 2 x </a:t>
                      </a:r>
                      <a:r>
                        <a:rPr lang="de-DE" sz="1600" dirty="0" err="1"/>
                        <a:t>mündl</a:t>
                      </a:r>
                      <a:r>
                        <a:rPr lang="de-DE" sz="1600" dirty="0"/>
                        <a:t>.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239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mind. zwei Fächer auf </a:t>
                      </a:r>
                      <a:r>
                        <a:rPr lang="de-DE" sz="1600" dirty="0" err="1"/>
                        <a:t>eA</a:t>
                      </a:r>
                      <a:r>
                        <a:rPr lang="de-DE" sz="1600" dirty="0"/>
                        <a:t> schriftl.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580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höchst. ein Fach auf </a:t>
                      </a:r>
                      <a:r>
                        <a:rPr lang="de-DE" sz="1600" dirty="0" err="1"/>
                        <a:t>eA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mündl</a:t>
                      </a:r>
                      <a:r>
                        <a:rPr lang="de-DE" sz="1600" dirty="0"/>
                        <a:t>.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114109"/>
                  </a:ext>
                </a:extLst>
              </a:tr>
            </a:tbl>
          </a:graphicData>
        </a:graphic>
      </p:graphicFrame>
      <p:sp>
        <p:nvSpPr>
          <p:cNvPr id="13" name="Ellipse 12">
            <a:extLst>
              <a:ext uri="{FF2B5EF4-FFF2-40B4-BE49-F238E27FC236}">
                <a16:creationId xmlns:a16="http://schemas.microsoft.com/office/drawing/2014/main" id="{AFD2B4BF-B26A-4608-A22D-0A88CB41DB20}"/>
              </a:ext>
            </a:extLst>
          </p:cNvPr>
          <p:cNvSpPr/>
          <p:nvPr/>
        </p:nvSpPr>
        <p:spPr>
          <a:xfrm>
            <a:off x="5782491" y="149221"/>
            <a:ext cx="1517400" cy="1346159"/>
          </a:xfrm>
          <a:prstGeom prst="ellipse">
            <a:avLst/>
          </a:prstGeom>
          <a:solidFill>
            <a:srgbClr val="D7B9E5"/>
          </a:solidFill>
          <a:ln>
            <a:solidFill>
              <a:srgbClr val="D7B9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970E631-C26C-4734-9733-D4DF6B46299C}"/>
              </a:ext>
            </a:extLst>
          </p:cNvPr>
          <p:cNvSpPr txBox="1"/>
          <p:nvPr/>
        </p:nvSpPr>
        <p:spPr>
          <a:xfrm>
            <a:off x="5941926" y="345246"/>
            <a:ext cx="11985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breite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und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vertiefte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Allgemein-bildung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3895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39" y="1153071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Abiturfächerwahl</a:t>
            </a:r>
            <a:r>
              <a:rPr lang="en-GB" altLang="de-DE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Abiturprüfung</a:t>
            </a:r>
            <a:endParaRPr lang="en-GB" altLang="de-DE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239" y="1691405"/>
            <a:ext cx="827868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Beispiel</a:t>
            </a:r>
            <a:r>
              <a:rPr lang="en-GB" altLang="de-DE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</a:t>
            </a: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AD693D5B-B8D0-4894-AEC8-95D8874EF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458634"/>
              </p:ext>
            </p:extLst>
          </p:nvPr>
        </p:nvGraphicFramePr>
        <p:xfrm>
          <a:off x="474617" y="2588041"/>
          <a:ext cx="3874460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21502">
                  <a:extLst>
                    <a:ext uri="{9D8B030D-6E8A-4147-A177-3AD203B41FA5}">
                      <a16:colId xmlns:a16="http://schemas.microsoft.com/office/drawing/2014/main" val="3657886012"/>
                    </a:ext>
                  </a:extLst>
                </a:gridCol>
                <a:gridCol w="1352958">
                  <a:extLst>
                    <a:ext uri="{9D8B030D-6E8A-4147-A177-3AD203B41FA5}">
                      <a16:colId xmlns:a16="http://schemas.microsoft.com/office/drawing/2014/main" val="2142795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Prüfungsfach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Prüfungsform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407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  <a:cs typeface="Arial" panose="020B0604020202020204" pitchFamily="34" charset="0"/>
                        </a:rPr>
                        <a:t>Deutsch (</a:t>
                      </a:r>
                      <a:r>
                        <a:rPr lang="de-DE" sz="1600" dirty="0" err="1">
                          <a:latin typeface="+mn-lt"/>
                          <a:cs typeface="Arial" panose="020B0604020202020204" pitchFamily="34" charset="0"/>
                        </a:rPr>
                        <a:t>eA</a:t>
                      </a:r>
                      <a:r>
                        <a:rPr lang="de-DE" sz="1600" dirty="0"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  <a:cs typeface="Arial" panose="020B0604020202020204" pitchFamily="34" charset="0"/>
                        </a:rPr>
                        <a:t>schriftlich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597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  <a:cs typeface="Arial" panose="020B0604020202020204" pitchFamily="34" charset="0"/>
                        </a:rPr>
                        <a:t>Mathematik (</a:t>
                      </a:r>
                      <a:r>
                        <a:rPr lang="de-DE" sz="1600" dirty="0" err="1">
                          <a:latin typeface="+mn-lt"/>
                          <a:cs typeface="Arial" panose="020B0604020202020204" pitchFamily="34" charset="0"/>
                        </a:rPr>
                        <a:t>eA</a:t>
                      </a:r>
                      <a:r>
                        <a:rPr lang="de-DE" sz="1600" dirty="0"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  <a:cs typeface="Arial" panose="020B0604020202020204" pitchFamily="34" charset="0"/>
                        </a:rPr>
                        <a:t>mündlich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580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rgbClr val="00B050"/>
                          </a:solidFill>
                          <a:latin typeface="+mn-lt"/>
                          <a:cs typeface="Arial" panose="020B0604020202020204" pitchFamily="34" charset="0"/>
                        </a:rPr>
                        <a:t>Leistungsfach </a:t>
                      </a:r>
                      <a:r>
                        <a:rPr lang="de-DE" sz="1600" b="1" dirty="0" err="1">
                          <a:solidFill>
                            <a:srgbClr val="00B050"/>
                          </a:solidFill>
                          <a:latin typeface="+mn-lt"/>
                          <a:cs typeface="Arial" panose="020B0604020202020204" pitchFamily="34" charset="0"/>
                        </a:rPr>
                        <a:t>PuG</a:t>
                      </a:r>
                      <a:r>
                        <a:rPr lang="de-DE" sz="1600" b="1" dirty="0">
                          <a:solidFill>
                            <a:srgbClr val="00B050"/>
                          </a:solidFill>
                          <a:latin typeface="+mn-lt"/>
                          <a:cs typeface="Arial" panose="020B0604020202020204" pitchFamily="34" charset="0"/>
                        </a:rPr>
                        <a:t> (</a:t>
                      </a:r>
                      <a:r>
                        <a:rPr lang="de-DE" sz="1600" b="1" dirty="0" err="1">
                          <a:solidFill>
                            <a:srgbClr val="00B050"/>
                          </a:solidFill>
                          <a:latin typeface="+mn-lt"/>
                          <a:cs typeface="Arial" panose="020B0604020202020204" pitchFamily="34" charset="0"/>
                        </a:rPr>
                        <a:t>eA</a:t>
                      </a:r>
                      <a:r>
                        <a:rPr lang="de-DE" sz="1600" b="1" dirty="0">
                          <a:solidFill>
                            <a:srgbClr val="00B050"/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rgbClr val="00B050"/>
                          </a:solidFill>
                          <a:latin typeface="+mn-lt"/>
                          <a:cs typeface="Arial" panose="020B0604020202020204" pitchFamily="34" charset="0"/>
                        </a:rPr>
                        <a:t>schriftlich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114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Katholische Religionslehre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schriftlich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911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  <a:cs typeface="Arial" panose="020B0604020202020204" pitchFamily="34" charset="0"/>
                        </a:rPr>
                        <a:t>Italienisch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  <a:cs typeface="Arial" panose="020B0604020202020204" pitchFamily="34" charset="0"/>
                        </a:rPr>
                        <a:t>mündlich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548242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0A8AC2D8-1FF9-48CE-912A-1E284D7C0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803149"/>
              </p:ext>
            </p:extLst>
          </p:nvPr>
        </p:nvGraphicFramePr>
        <p:xfrm>
          <a:off x="474617" y="5102459"/>
          <a:ext cx="3874460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144073">
                  <a:extLst>
                    <a:ext uri="{9D8B030D-6E8A-4147-A177-3AD203B41FA5}">
                      <a16:colId xmlns:a16="http://schemas.microsoft.com/office/drawing/2014/main" val="3657886012"/>
                    </a:ext>
                  </a:extLst>
                </a:gridCol>
                <a:gridCol w="730387">
                  <a:extLst>
                    <a:ext uri="{9D8B030D-6E8A-4147-A177-3AD203B41FA5}">
                      <a16:colId xmlns:a16="http://schemas.microsoft.com/office/drawing/2014/main" val="2142795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Abiturfächer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407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Deutsch </a:t>
                      </a:r>
                      <a:r>
                        <a:rPr lang="de-DE" sz="1600" i="1" dirty="0"/>
                        <a:t>und </a:t>
                      </a:r>
                      <a:r>
                        <a:rPr lang="de-DE" sz="1600" dirty="0"/>
                        <a:t>Mathematik </a:t>
                      </a:r>
                      <a:r>
                        <a:rPr lang="de-DE" sz="1600" i="1" dirty="0"/>
                        <a:t>und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LF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239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mind. eine </a:t>
                      </a:r>
                      <a:r>
                        <a:rPr lang="de-DE" sz="1600" dirty="0" err="1"/>
                        <a:t>fortgef</a:t>
                      </a:r>
                      <a:r>
                        <a:rPr lang="de-DE" sz="1600" dirty="0"/>
                        <a:t>. </a:t>
                      </a:r>
                      <a:r>
                        <a:rPr lang="de-DE" sz="1600" dirty="0" err="1"/>
                        <a:t>FS</a:t>
                      </a:r>
                      <a:r>
                        <a:rPr lang="de-DE" sz="1600" dirty="0"/>
                        <a:t> </a:t>
                      </a:r>
                      <a:r>
                        <a:rPr lang="de-DE" sz="1600" i="1" dirty="0"/>
                        <a:t>oder </a:t>
                      </a:r>
                      <a:r>
                        <a:rPr lang="de-DE" sz="1600" dirty="0"/>
                        <a:t>NW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580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mind. ein GPR-Fach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114109"/>
                  </a:ext>
                </a:extLst>
              </a:tr>
            </a:tbl>
          </a:graphicData>
        </a:graphic>
      </p:graphicFrame>
      <p:sp>
        <p:nvSpPr>
          <p:cNvPr id="14" name="Ellipse 13">
            <a:extLst>
              <a:ext uri="{FF2B5EF4-FFF2-40B4-BE49-F238E27FC236}">
                <a16:creationId xmlns:a16="http://schemas.microsoft.com/office/drawing/2014/main" id="{33E8728E-8AB7-4CCF-BF01-8AFA77BE0DFA}"/>
              </a:ext>
            </a:extLst>
          </p:cNvPr>
          <p:cNvSpPr/>
          <p:nvPr/>
        </p:nvSpPr>
        <p:spPr>
          <a:xfrm>
            <a:off x="7147522" y="149221"/>
            <a:ext cx="1517400" cy="134615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8BF6E5D-AB10-43DE-AE55-C5A0EAD7EC99}"/>
              </a:ext>
            </a:extLst>
          </p:cNvPr>
          <p:cNvSpPr txBox="1"/>
          <p:nvPr/>
        </p:nvSpPr>
        <p:spPr>
          <a:xfrm>
            <a:off x="7258773" y="396751"/>
            <a:ext cx="12948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Flexibilität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b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in der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Abiturprüfung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BA87604-5981-432B-960C-C1838C9D0ED7}"/>
              </a:ext>
            </a:extLst>
          </p:cNvPr>
          <p:cNvSpPr txBox="1"/>
          <p:nvPr/>
        </p:nvSpPr>
        <p:spPr>
          <a:xfrm>
            <a:off x="2027296" y="1705226"/>
            <a:ext cx="232178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cs typeface="Arial" panose="020B0604020202020204" pitchFamily="34" charset="0"/>
              </a:rPr>
              <a:t>Schwerpunktsetzung im </a:t>
            </a:r>
            <a:r>
              <a:rPr lang="de-DE" sz="1400" i="1" dirty="0" err="1">
                <a:cs typeface="Arial" panose="020B0604020202020204" pitchFamily="34" charset="0"/>
              </a:rPr>
              <a:t>GPR</a:t>
            </a:r>
            <a:r>
              <a:rPr lang="de-DE" sz="1400" i="1" dirty="0">
                <a:cs typeface="Arial" panose="020B0604020202020204" pitchFamily="34" charset="0"/>
              </a:rPr>
              <a:t>-</a:t>
            </a:r>
            <a:r>
              <a:rPr lang="de-DE" sz="1400" dirty="0">
                <a:cs typeface="Arial" panose="020B0604020202020204" pitchFamily="34" charset="0"/>
              </a:rPr>
              <a:t>Bereich</a:t>
            </a:r>
          </a:p>
        </p:txBody>
      </p:sp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0A8AC2D8-1FF9-48CE-912A-1E284D7C0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634829"/>
              </p:ext>
            </p:extLst>
          </p:nvPr>
        </p:nvGraphicFramePr>
        <p:xfrm>
          <a:off x="4731190" y="5102459"/>
          <a:ext cx="3874460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75980">
                  <a:extLst>
                    <a:ext uri="{9D8B030D-6E8A-4147-A177-3AD203B41FA5}">
                      <a16:colId xmlns:a16="http://schemas.microsoft.com/office/drawing/2014/main" val="3657886012"/>
                    </a:ext>
                  </a:extLst>
                </a:gridCol>
                <a:gridCol w="798480">
                  <a:extLst>
                    <a:ext uri="{9D8B030D-6E8A-4147-A177-3AD203B41FA5}">
                      <a16:colId xmlns:a16="http://schemas.microsoft.com/office/drawing/2014/main" val="2142795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Prüfungsformen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407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3</a:t>
                      </a:r>
                      <a:r>
                        <a:rPr lang="de-DE" sz="1600" baseline="0" dirty="0"/>
                        <a:t> x </a:t>
                      </a:r>
                      <a:r>
                        <a:rPr lang="de-DE" sz="1600" dirty="0"/>
                        <a:t>schriftl., 2 x </a:t>
                      </a:r>
                      <a:r>
                        <a:rPr lang="de-DE" sz="1600" dirty="0" err="1"/>
                        <a:t>mündl</a:t>
                      </a:r>
                      <a:r>
                        <a:rPr lang="de-DE" sz="1600" dirty="0"/>
                        <a:t>.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239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mind. zwei Fächer auf </a:t>
                      </a:r>
                      <a:r>
                        <a:rPr lang="de-DE" sz="1600" dirty="0" err="1"/>
                        <a:t>eA</a:t>
                      </a:r>
                      <a:r>
                        <a:rPr lang="de-DE" sz="1600" dirty="0"/>
                        <a:t> schriftl.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580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höchst. ein Fach auf </a:t>
                      </a:r>
                      <a:r>
                        <a:rPr lang="de-DE" sz="1600" dirty="0" err="1"/>
                        <a:t>eA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mündl</a:t>
                      </a:r>
                      <a:r>
                        <a:rPr lang="de-DE" sz="1600" dirty="0"/>
                        <a:t>.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114109"/>
                  </a:ext>
                </a:extLst>
              </a:tr>
            </a:tbl>
          </a:graphicData>
        </a:graphic>
      </p:graphicFrame>
      <p:sp>
        <p:nvSpPr>
          <p:cNvPr id="13" name="Ellipse 12">
            <a:extLst>
              <a:ext uri="{FF2B5EF4-FFF2-40B4-BE49-F238E27FC236}">
                <a16:creationId xmlns:a16="http://schemas.microsoft.com/office/drawing/2014/main" id="{AFD2B4BF-B26A-4608-A22D-0A88CB41DB20}"/>
              </a:ext>
            </a:extLst>
          </p:cNvPr>
          <p:cNvSpPr/>
          <p:nvPr/>
        </p:nvSpPr>
        <p:spPr>
          <a:xfrm>
            <a:off x="5782491" y="149221"/>
            <a:ext cx="1517400" cy="1346159"/>
          </a:xfrm>
          <a:prstGeom prst="ellipse">
            <a:avLst/>
          </a:prstGeom>
          <a:solidFill>
            <a:srgbClr val="D7B9E5"/>
          </a:solidFill>
          <a:ln>
            <a:solidFill>
              <a:srgbClr val="D7B9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970E631-C26C-4734-9733-D4DF6B46299C}"/>
              </a:ext>
            </a:extLst>
          </p:cNvPr>
          <p:cNvSpPr txBox="1"/>
          <p:nvPr/>
        </p:nvSpPr>
        <p:spPr>
          <a:xfrm>
            <a:off x="5941926" y="345246"/>
            <a:ext cx="11985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breite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und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vertiefte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Allgemein-bildung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7824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11" y="1211608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Abiturfächerwahl</a:t>
            </a:r>
            <a:r>
              <a:rPr lang="en-GB" altLang="de-DE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Abiturprüfung</a:t>
            </a:r>
            <a:endParaRPr lang="en-GB" altLang="de-DE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658" y="1691405"/>
            <a:ext cx="827868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Beispiel</a:t>
            </a:r>
            <a:r>
              <a:rPr lang="en-GB" altLang="de-DE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</a:t>
            </a: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AD693D5B-B8D0-4894-AEC8-95D8874EF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840572"/>
              </p:ext>
            </p:extLst>
          </p:nvPr>
        </p:nvGraphicFramePr>
        <p:xfrm>
          <a:off x="465152" y="2367682"/>
          <a:ext cx="3874460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21502">
                  <a:extLst>
                    <a:ext uri="{9D8B030D-6E8A-4147-A177-3AD203B41FA5}">
                      <a16:colId xmlns:a16="http://schemas.microsoft.com/office/drawing/2014/main" val="3657886012"/>
                    </a:ext>
                  </a:extLst>
                </a:gridCol>
                <a:gridCol w="1352958">
                  <a:extLst>
                    <a:ext uri="{9D8B030D-6E8A-4147-A177-3AD203B41FA5}">
                      <a16:colId xmlns:a16="http://schemas.microsoft.com/office/drawing/2014/main" val="2142795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Prüfungsfach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Prüfungsform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407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  <a:cs typeface="Arial" panose="020B0604020202020204" pitchFamily="34" charset="0"/>
                        </a:rPr>
                        <a:t>Deutsch (</a:t>
                      </a:r>
                      <a:r>
                        <a:rPr lang="de-DE" sz="1600" dirty="0" err="1">
                          <a:latin typeface="+mn-lt"/>
                          <a:cs typeface="Arial" panose="020B0604020202020204" pitchFamily="34" charset="0"/>
                        </a:rPr>
                        <a:t>eA</a:t>
                      </a:r>
                      <a:r>
                        <a:rPr lang="de-DE" sz="1600" dirty="0"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  <a:cs typeface="Arial" panose="020B0604020202020204" pitchFamily="34" charset="0"/>
                        </a:rPr>
                        <a:t>schriftlich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597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rgbClr val="00B050"/>
                          </a:solidFill>
                          <a:latin typeface="+mn-lt"/>
                          <a:cs typeface="Arial" panose="020B0604020202020204" pitchFamily="34" charset="0"/>
                        </a:rPr>
                        <a:t>Leistungsfach</a:t>
                      </a:r>
                      <a:r>
                        <a:rPr lang="de-DE" sz="1600" b="1" baseline="0" dirty="0">
                          <a:solidFill>
                            <a:srgbClr val="00B05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b="1" dirty="0">
                          <a:solidFill>
                            <a:srgbClr val="00B050"/>
                          </a:solidFill>
                          <a:latin typeface="+mn-lt"/>
                          <a:cs typeface="Arial" panose="020B0604020202020204" pitchFamily="34" charset="0"/>
                        </a:rPr>
                        <a:t>Chemie (</a:t>
                      </a:r>
                      <a:r>
                        <a:rPr lang="de-DE" sz="1600" b="1" dirty="0" err="1">
                          <a:solidFill>
                            <a:srgbClr val="00B050"/>
                          </a:solidFill>
                          <a:latin typeface="+mn-lt"/>
                          <a:cs typeface="Arial" panose="020B0604020202020204" pitchFamily="34" charset="0"/>
                        </a:rPr>
                        <a:t>eA</a:t>
                      </a:r>
                      <a:r>
                        <a:rPr lang="de-DE" sz="1600" b="1" dirty="0">
                          <a:solidFill>
                            <a:srgbClr val="00B050"/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rgbClr val="00B050"/>
                          </a:solidFill>
                          <a:latin typeface="+mn-lt"/>
                          <a:cs typeface="Arial" panose="020B0604020202020204" pitchFamily="34" charset="0"/>
                        </a:rPr>
                        <a:t>schriftlich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580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Biologie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mündlich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114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  <a:cs typeface="Arial" panose="020B0604020202020204" pitchFamily="34" charset="0"/>
                        </a:rPr>
                        <a:t>Französisch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  <a:cs typeface="Arial" panose="020B0604020202020204" pitchFamily="34" charset="0"/>
                        </a:rPr>
                        <a:t>schriftlich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911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  <a:cs typeface="Arial" panose="020B0604020202020204" pitchFamily="34" charset="0"/>
                        </a:rPr>
                        <a:t>Geographie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  <a:cs typeface="Arial" panose="020B0604020202020204" pitchFamily="34" charset="0"/>
                        </a:rPr>
                        <a:t>mündlich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548242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0A8AC2D8-1FF9-48CE-912A-1E284D7C0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526886"/>
              </p:ext>
            </p:extLst>
          </p:nvPr>
        </p:nvGraphicFramePr>
        <p:xfrm>
          <a:off x="465152" y="4948272"/>
          <a:ext cx="3874460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21894">
                  <a:extLst>
                    <a:ext uri="{9D8B030D-6E8A-4147-A177-3AD203B41FA5}">
                      <a16:colId xmlns:a16="http://schemas.microsoft.com/office/drawing/2014/main" val="3657886012"/>
                    </a:ext>
                  </a:extLst>
                </a:gridCol>
                <a:gridCol w="652566">
                  <a:extLst>
                    <a:ext uri="{9D8B030D-6E8A-4147-A177-3AD203B41FA5}">
                      <a16:colId xmlns:a16="http://schemas.microsoft.com/office/drawing/2014/main" val="2142795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Abiturfächer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407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D</a:t>
                      </a:r>
                      <a:r>
                        <a:rPr lang="de-DE" sz="1600" dirty="0"/>
                        <a:t> </a:t>
                      </a:r>
                      <a:r>
                        <a:rPr lang="de-DE" sz="1600" i="1" dirty="0"/>
                        <a:t>und</a:t>
                      </a:r>
                      <a:r>
                        <a:rPr lang="de-DE" sz="1600" dirty="0"/>
                        <a:t> </a:t>
                      </a:r>
                      <a:r>
                        <a:rPr lang="de-DE" sz="1600" b="1" dirty="0" err="1"/>
                        <a:t>LF</a:t>
                      </a:r>
                      <a:r>
                        <a:rPr lang="de-DE" sz="1600" b="1" dirty="0"/>
                        <a:t> NW/</a:t>
                      </a:r>
                      <a:r>
                        <a:rPr lang="de-DE" sz="1600" b="1" dirty="0" err="1"/>
                        <a:t>INF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i="1" dirty="0"/>
                        <a:t>und</a:t>
                      </a:r>
                      <a:r>
                        <a:rPr lang="de-DE" sz="1600" dirty="0"/>
                        <a:t> </a:t>
                      </a:r>
                      <a:r>
                        <a:rPr lang="de-DE" sz="1600" b="1" dirty="0"/>
                        <a:t>NW/</a:t>
                      </a:r>
                      <a:r>
                        <a:rPr lang="de-DE" sz="1600" b="1" dirty="0" err="1"/>
                        <a:t>INF</a:t>
                      </a:r>
                      <a:endParaRPr lang="de-D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239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mind. eine </a:t>
                      </a:r>
                      <a:r>
                        <a:rPr lang="de-DE" sz="1600" dirty="0" err="1"/>
                        <a:t>fortgef</a:t>
                      </a:r>
                      <a:r>
                        <a:rPr lang="de-DE" sz="1600" dirty="0"/>
                        <a:t>. </a:t>
                      </a:r>
                      <a:r>
                        <a:rPr lang="de-DE" sz="1600" dirty="0" err="1"/>
                        <a:t>FS</a:t>
                      </a:r>
                      <a:r>
                        <a:rPr lang="de-DE" sz="1600" dirty="0"/>
                        <a:t> </a:t>
                      </a:r>
                      <a:r>
                        <a:rPr lang="de-DE" sz="1600" i="1" dirty="0"/>
                        <a:t>oder </a:t>
                      </a:r>
                      <a:r>
                        <a:rPr lang="de-DE" sz="1600" dirty="0"/>
                        <a:t>NW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580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mind. ein GPR-Fach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114109"/>
                  </a:ext>
                </a:extLst>
              </a:tr>
            </a:tbl>
          </a:graphicData>
        </a:graphic>
      </p:graphicFrame>
      <p:sp>
        <p:nvSpPr>
          <p:cNvPr id="14" name="Ellipse 13">
            <a:extLst>
              <a:ext uri="{FF2B5EF4-FFF2-40B4-BE49-F238E27FC236}">
                <a16:creationId xmlns:a16="http://schemas.microsoft.com/office/drawing/2014/main" id="{33E8728E-8AB7-4CCF-BF01-8AFA77BE0DFA}"/>
              </a:ext>
            </a:extLst>
          </p:cNvPr>
          <p:cNvSpPr/>
          <p:nvPr/>
        </p:nvSpPr>
        <p:spPr>
          <a:xfrm>
            <a:off x="7147522" y="149221"/>
            <a:ext cx="1517400" cy="134615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8BF6E5D-AB10-43DE-AE55-C5A0EAD7EC99}"/>
              </a:ext>
            </a:extLst>
          </p:cNvPr>
          <p:cNvSpPr txBox="1"/>
          <p:nvPr/>
        </p:nvSpPr>
        <p:spPr>
          <a:xfrm>
            <a:off x="7258773" y="396751"/>
            <a:ext cx="12948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Flexibilität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b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in der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Abiturprüfung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BA87604-5981-432B-960C-C1838C9D0ED7}"/>
              </a:ext>
            </a:extLst>
          </p:cNvPr>
          <p:cNvSpPr txBox="1"/>
          <p:nvPr/>
        </p:nvSpPr>
        <p:spPr>
          <a:xfrm>
            <a:off x="2017831" y="1688734"/>
            <a:ext cx="232178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cs typeface="Arial" panose="020B0604020202020204" pitchFamily="34" charset="0"/>
              </a:rPr>
              <a:t>Schwerpunktsetzung bei </a:t>
            </a:r>
            <a:r>
              <a:rPr lang="de-DE" sz="1400" b="1" i="1" dirty="0">
                <a:cs typeface="Arial" panose="020B0604020202020204" pitchFamily="34" charset="0"/>
              </a:rPr>
              <a:t>Substitution </a:t>
            </a:r>
            <a:r>
              <a:rPr lang="de-DE" sz="1400" i="1" dirty="0">
                <a:cs typeface="Arial" panose="020B0604020202020204" pitchFamily="34" charset="0"/>
              </a:rPr>
              <a:t>von M</a:t>
            </a:r>
            <a:endParaRPr lang="de-DE" sz="1400" dirty="0">
              <a:cs typeface="Arial" panose="020B0604020202020204" pitchFamily="34" charset="0"/>
            </a:endParaRPr>
          </a:p>
        </p:txBody>
      </p:sp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0A8AC2D8-1FF9-48CE-912A-1E284D7C0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009080"/>
              </p:ext>
            </p:extLst>
          </p:nvPr>
        </p:nvGraphicFramePr>
        <p:xfrm>
          <a:off x="4712354" y="4948272"/>
          <a:ext cx="3874460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75980">
                  <a:extLst>
                    <a:ext uri="{9D8B030D-6E8A-4147-A177-3AD203B41FA5}">
                      <a16:colId xmlns:a16="http://schemas.microsoft.com/office/drawing/2014/main" val="3657886012"/>
                    </a:ext>
                  </a:extLst>
                </a:gridCol>
                <a:gridCol w="798480">
                  <a:extLst>
                    <a:ext uri="{9D8B030D-6E8A-4147-A177-3AD203B41FA5}">
                      <a16:colId xmlns:a16="http://schemas.microsoft.com/office/drawing/2014/main" val="2142795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Prüfungsformen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407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3</a:t>
                      </a:r>
                      <a:r>
                        <a:rPr lang="de-DE" sz="1600" baseline="0" dirty="0"/>
                        <a:t> x </a:t>
                      </a:r>
                      <a:r>
                        <a:rPr lang="de-DE" sz="1600" dirty="0"/>
                        <a:t>schriftl., 2 x </a:t>
                      </a:r>
                      <a:r>
                        <a:rPr lang="de-DE" sz="1600" dirty="0" err="1"/>
                        <a:t>mündl</a:t>
                      </a:r>
                      <a:r>
                        <a:rPr lang="de-DE" sz="1600" dirty="0"/>
                        <a:t>.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239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mind. zwei Fächer auf </a:t>
                      </a:r>
                      <a:r>
                        <a:rPr lang="de-DE" sz="1600" dirty="0" err="1"/>
                        <a:t>eA</a:t>
                      </a:r>
                      <a:r>
                        <a:rPr lang="de-DE" sz="1600" dirty="0"/>
                        <a:t> schriftl.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580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höchst. ein Fach auf </a:t>
                      </a:r>
                      <a:r>
                        <a:rPr lang="de-DE" sz="1600" dirty="0" err="1"/>
                        <a:t>eA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mündl</a:t>
                      </a:r>
                      <a:r>
                        <a:rPr lang="de-DE" sz="1600" dirty="0"/>
                        <a:t>.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114109"/>
                  </a:ext>
                </a:extLst>
              </a:tr>
            </a:tbl>
          </a:graphicData>
        </a:graphic>
      </p:graphicFrame>
      <p:sp>
        <p:nvSpPr>
          <p:cNvPr id="16" name="Pfeil: nach links 11">
            <a:extLst>
              <a:ext uri="{FF2B5EF4-FFF2-40B4-BE49-F238E27FC236}">
                <a16:creationId xmlns:a16="http://schemas.microsoft.com/office/drawing/2014/main" id="{1576C72E-654E-4A71-8D59-7F98851CCE4E}"/>
              </a:ext>
            </a:extLst>
          </p:cNvPr>
          <p:cNvSpPr/>
          <p:nvPr/>
        </p:nvSpPr>
        <p:spPr>
          <a:xfrm>
            <a:off x="5051561" y="3249030"/>
            <a:ext cx="3196046" cy="6879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cs typeface="Arial" panose="020B0604020202020204" pitchFamily="34" charset="0"/>
              </a:rPr>
              <a:t>Fremdsprache verpflichtend!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FD2B4BF-B26A-4608-A22D-0A88CB41DB20}"/>
              </a:ext>
            </a:extLst>
          </p:cNvPr>
          <p:cNvSpPr/>
          <p:nvPr/>
        </p:nvSpPr>
        <p:spPr>
          <a:xfrm>
            <a:off x="5782491" y="149221"/>
            <a:ext cx="1517400" cy="1346159"/>
          </a:xfrm>
          <a:prstGeom prst="ellipse">
            <a:avLst/>
          </a:prstGeom>
          <a:solidFill>
            <a:srgbClr val="D7B9E5"/>
          </a:solidFill>
          <a:ln>
            <a:solidFill>
              <a:srgbClr val="D7B9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970E631-C26C-4734-9733-D4DF6B46299C}"/>
              </a:ext>
            </a:extLst>
          </p:cNvPr>
          <p:cNvSpPr txBox="1"/>
          <p:nvPr/>
        </p:nvSpPr>
        <p:spPr>
          <a:xfrm>
            <a:off x="5941926" y="345246"/>
            <a:ext cx="11985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breite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und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vertiefte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Allgemein-bildung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9419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39" y="1130269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Abiturfächerwahl</a:t>
            </a:r>
            <a:r>
              <a:rPr lang="en-GB" altLang="de-DE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Abiturprüfung</a:t>
            </a:r>
            <a:endParaRPr lang="en-GB" altLang="de-DE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239" y="1519523"/>
            <a:ext cx="827868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Beispiel</a:t>
            </a:r>
            <a:r>
              <a:rPr lang="en-GB" altLang="de-DE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</a:t>
            </a: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AD693D5B-B8D0-4894-AEC8-95D8874EF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271103"/>
              </p:ext>
            </p:extLst>
          </p:nvPr>
        </p:nvGraphicFramePr>
        <p:xfrm>
          <a:off x="465152" y="2367682"/>
          <a:ext cx="3874460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21502">
                  <a:extLst>
                    <a:ext uri="{9D8B030D-6E8A-4147-A177-3AD203B41FA5}">
                      <a16:colId xmlns:a16="http://schemas.microsoft.com/office/drawing/2014/main" val="3657886012"/>
                    </a:ext>
                  </a:extLst>
                </a:gridCol>
                <a:gridCol w="1352958">
                  <a:extLst>
                    <a:ext uri="{9D8B030D-6E8A-4147-A177-3AD203B41FA5}">
                      <a16:colId xmlns:a16="http://schemas.microsoft.com/office/drawing/2014/main" val="2142795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Prüfungsfach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Prüfungsform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407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  <a:cs typeface="Arial" panose="020B0604020202020204" pitchFamily="34" charset="0"/>
                        </a:rPr>
                        <a:t>Mathematik (</a:t>
                      </a:r>
                      <a:r>
                        <a:rPr lang="de-DE" sz="1600" dirty="0" err="1">
                          <a:latin typeface="+mn-lt"/>
                          <a:cs typeface="Arial" panose="020B0604020202020204" pitchFamily="34" charset="0"/>
                        </a:rPr>
                        <a:t>eA</a:t>
                      </a:r>
                      <a:r>
                        <a:rPr lang="de-DE" sz="1600" dirty="0"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  <a:cs typeface="Arial" panose="020B0604020202020204" pitchFamily="34" charset="0"/>
                        </a:rPr>
                        <a:t>schriftlich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597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rgbClr val="00B050"/>
                          </a:solidFill>
                          <a:latin typeface="+mn-lt"/>
                          <a:cs typeface="Arial" panose="020B0604020202020204" pitchFamily="34" charset="0"/>
                        </a:rPr>
                        <a:t>Leistungsfach Latein (</a:t>
                      </a:r>
                      <a:r>
                        <a:rPr lang="de-DE" sz="1600" b="1" dirty="0" err="1">
                          <a:solidFill>
                            <a:srgbClr val="00B050"/>
                          </a:solidFill>
                          <a:latin typeface="+mn-lt"/>
                          <a:cs typeface="Arial" panose="020B0604020202020204" pitchFamily="34" charset="0"/>
                        </a:rPr>
                        <a:t>eA</a:t>
                      </a:r>
                      <a:r>
                        <a:rPr lang="de-DE" sz="1600" b="1" dirty="0">
                          <a:solidFill>
                            <a:srgbClr val="00B050"/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rgbClr val="00B050"/>
                          </a:solidFill>
                          <a:latin typeface="+mn-lt"/>
                          <a:cs typeface="Arial" panose="020B0604020202020204" pitchFamily="34" charset="0"/>
                        </a:rPr>
                        <a:t>schriftlich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580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Französisch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mündlich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114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  <a:cs typeface="Arial" panose="020B0604020202020204" pitchFamily="34" charset="0"/>
                        </a:rPr>
                        <a:t>Kunst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  <a:cs typeface="Arial" panose="020B0604020202020204" pitchFamily="34" charset="0"/>
                        </a:rPr>
                        <a:t>mündlich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911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  <a:cs typeface="Arial" panose="020B0604020202020204" pitchFamily="34" charset="0"/>
                        </a:rPr>
                        <a:t>Geschichte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  <a:cs typeface="Arial" panose="020B0604020202020204" pitchFamily="34" charset="0"/>
                        </a:rPr>
                        <a:t>schriftlich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548242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0A8AC2D8-1FF9-48CE-912A-1E284D7C0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42319"/>
              </p:ext>
            </p:extLst>
          </p:nvPr>
        </p:nvGraphicFramePr>
        <p:xfrm>
          <a:off x="465152" y="4948272"/>
          <a:ext cx="3874460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21894">
                  <a:extLst>
                    <a:ext uri="{9D8B030D-6E8A-4147-A177-3AD203B41FA5}">
                      <a16:colId xmlns:a16="http://schemas.microsoft.com/office/drawing/2014/main" val="3657886012"/>
                    </a:ext>
                  </a:extLst>
                </a:gridCol>
                <a:gridCol w="652566">
                  <a:extLst>
                    <a:ext uri="{9D8B030D-6E8A-4147-A177-3AD203B41FA5}">
                      <a16:colId xmlns:a16="http://schemas.microsoft.com/office/drawing/2014/main" val="2142795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Abiturfächer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407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M</a:t>
                      </a:r>
                      <a:r>
                        <a:rPr lang="de-DE" sz="1600" dirty="0"/>
                        <a:t> </a:t>
                      </a:r>
                      <a:r>
                        <a:rPr lang="de-DE" sz="1600" i="1" dirty="0"/>
                        <a:t>und</a:t>
                      </a:r>
                      <a:r>
                        <a:rPr lang="de-DE" sz="1600" dirty="0"/>
                        <a:t> </a:t>
                      </a:r>
                      <a:r>
                        <a:rPr lang="de-DE" sz="1600" b="1" dirty="0" err="1"/>
                        <a:t>LF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FS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i="1" dirty="0"/>
                        <a:t>und</a:t>
                      </a:r>
                      <a:r>
                        <a:rPr lang="de-DE" sz="1600" dirty="0"/>
                        <a:t> </a:t>
                      </a:r>
                      <a:r>
                        <a:rPr lang="de-DE" sz="1600" b="1" dirty="0" err="1"/>
                        <a:t>fortgef</a:t>
                      </a:r>
                      <a:r>
                        <a:rPr lang="de-DE" sz="1600" b="1" dirty="0"/>
                        <a:t>. </a:t>
                      </a:r>
                      <a:r>
                        <a:rPr lang="de-DE" sz="1600" b="1" dirty="0" err="1"/>
                        <a:t>FS</a:t>
                      </a:r>
                      <a:endParaRPr lang="de-D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239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mind. eine </a:t>
                      </a:r>
                      <a:r>
                        <a:rPr lang="de-DE" sz="1600" dirty="0" err="1"/>
                        <a:t>fortgef</a:t>
                      </a:r>
                      <a:r>
                        <a:rPr lang="de-DE" sz="1600" dirty="0"/>
                        <a:t>. </a:t>
                      </a:r>
                      <a:r>
                        <a:rPr lang="de-DE" sz="1600" dirty="0" err="1"/>
                        <a:t>FS</a:t>
                      </a:r>
                      <a:r>
                        <a:rPr lang="de-DE" sz="1600" dirty="0"/>
                        <a:t> </a:t>
                      </a:r>
                      <a:r>
                        <a:rPr lang="de-DE" sz="1600" i="1" dirty="0"/>
                        <a:t>oder </a:t>
                      </a:r>
                      <a:r>
                        <a:rPr lang="de-DE" sz="1600" dirty="0"/>
                        <a:t>NW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580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mind. ein GPR-Fach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114109"/>
                  </a:ext>
                </a:extLst>
              </a:tr>
            </a:tbl>
          </a:graphicData>
        </a:graphic>
      </p:graphicFrame>
      <p:sp>
        <p:nvSpPr>
          <p:cNvPr id="14" name="Ellipse 13">
            <a:extLst>
              <a:ext uri="{FF2B5EF4-FFF2-40B4-BE49-F238E27FC236}">
                <a16:creationId xmlns:a16="http://schemas.microsoft.com/office/drawing/2014/main" id="{33E8728E-8AB7-4CCF-BF01-8AFA77BE0DFA}"/>
              </a:ext>
            </a:extLst>
          </p:cNvPr>
          <p:cNvSpPr/>
          <p:nvPr/>
        </p:nvSpPr>
        <p:spPr>
          <a:xfrm>
            <a:off x="7147522" y="149221"/>
            <a:ext cx="1517400" cy="134615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8BF6E5D-AB10-43DE-AE55-C5A0EAD7EC99}"/>
              </a:ext>
            </a:extLst>
          </p:cNvPr>
          <p:cNvSpPr txBox="1"/>
          <p:nvPr/>
        </p:nvSpPr>
        <p:spPr>
          <a:xfrm>
            <a:off x="7258773" y="396751"/>
            <a:ext cx="12948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Flexibilität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in der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Abiturprüfung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BA87604-5981-432B-960C-C1838C9D0ED7}"/>
              </a:ext>
            </a:extLst>
          </p:cNvPr>
          <p:cNvSpPr txBox="1"/>
          <p:nvPr/>
        </p:nvSpPr>
        <p:spPr>
          <a:xfrm>
            <a:off x="2017831" y="1621528"/>
            <a:ext cx="232178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cs typeface="Arial" panose="020B0604020202020204" pitchFamily="34" charset="0"/>
              </a:rPr>
              <a:t>Schwerpunktsetzung bei </a:t>
            </a:r>
            <a:r>
              <a:rPr lang="de-DE" sz="1400" b="1" i="1" dirty="0">
                <a:cs typeface="Arial" panose="020B0604020202020204" pitchFamily="34" charset="0"/>
              </a:rPr>
              <a:t>Substitution</a:t>
            </a:r>
            <a:r>
              <a:rPr lang="de-DE" sz="1400" i="1" dirty="0">
                <a:cs typeface="Arial" panose="020B0604020202020204" pitchFamily="34" charset="0"/>
              </a:rPr>
              <a:t> von D</a:t>
            </a:r>
            <a:endParaRPr lang="de-DE" sz="1400" dirty="0">
              <a:cs typeface="Arial" panose="020B0604020202020204" pitchFamily="34" charset="0"/>
            </a:endParaRPr>
          </a:p>
        </p:txBody>
      </p:sp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0A8AC2D8-1FF9-48CE-912A-1E284D7C0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731431"/>
              </p:ext>
            </p:extLst>
          </p:nvPr>
        </p:nvGraphicFramePr>
        <p:xfrm>
          <a:off x="4680196" y="4948272"/>
          <a:ext cx="3874460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75980">
                  <a:extLst>
                    <a:ext uri="{9D8B030D-6E8A-4147-A177-3AD203B41FA5}">
                      <a16:colId xmlns:a16="http://schemas.microsoft.com/office/drawing/2014/main" val="3657886012"/>
                    </a:ext>
                  </a:extLst>
                </a:gridCol>
                <a:gridCol w="798480">
                  <a:extLst>
                    <a:ext uri="{9D8B030D-6E8A-4147-A177-3AD203B41FA5}">
                      <a16:colId xmlns:a16="http://schemas.microsoft.com/office/drawing/2014/main" val="2142795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Prüfungsformen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407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3</a:t>
                      </a:r>
                      <a:r>
                        <a:rPr lang="de-DE" sz="1600" baseline="0" dirty="0"/>
                        <a:t> x </a:t>
                      </a:r>
                      <a:r>
                        <a:rPr lang="de-DE" sz="1600" dirty="0"/>
                        <a:t>schriftl., 2 x </a:t>
                      </a:r>
                      <a:r>
                        <a:rPr lang="de-DE" sz="1600" dirty="0" err="1"/>
                        <a:t>mündl</a:t>
                      </a:r>
                      <a:r>
                        <a:rPr lang="de-DE" sz="1600" dirty="0"/>
                        <a:t>.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239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mind. zwei Fächer auf </a:t>
                      </a:r>
                      <a:r>
                        <a:rPr lang="de-DE" sz="1600" dirty="0" err="1"/>
                        <a:t>eA</a:t>
                      </a:r>
                      <a:r>
                        <a:rPr lang="de-DE" sz="1600" dirty="0"/>
                        <a:t> schriftl.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580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höchst. ein Fach auf </a:t>
                      </a:r>
                      <a:r>
                        <a:rPr lang="de-DE" sz="1600" dirty="0" err="1"/>
                        <a:t>eA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mündl</a:t>
                      </a:r>
                      <a:r>
                        <a:rPr lang="de-DE" sz="1600" dirty="0"/>
                        <a:t>.</a:t>
                      </a: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de-DE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114109"/>
                  </a:ext>
                </a:extLst>
              </a:tr>
            </a:tbl>
          </a:graphicData>
        </a:graphic>
      </p:graphicFrame>
      <p:sp>
        <p:nvSpPr>
          <p:cNvPr id="13" name="Ellipse 12">
            <a:extLst>
              <a:ext uri="{FF2B5EF4-FFF2-40B4-BE49-F238E27FC236}">
                <a16:creationId xmlns:a16="http://schemas.microsoft.com/office/drawing/2014/main" id="{AFD2B4BF-B26A-4608-A22D-0A88CB41DB20}"/>
              </a:ext>
            </a:extLst>
          </p:cNvPr>
          <p:cNvSpPr/>
          <p:nvPr/>
        </p:nvSpPr>
        <p:spPr>
          <a:xfrm>
            <a:off x="5782491" y="149221"/>
            <a:ext cx="1517400" cy="1346159"/>
          </a:xfrm>
          <a:prstGeom prst="ellipse">
            <a:avLst/>
          </a:prstGeom>
          <a:solidFill>
            <a:srgbClr val="D7B9E5"/>
          </a:solidFill>
          <a:ln>
            <a:solidFill>
              <a:srgbClr val="D7B9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970E631-C26C-4734-9733-D4DF6B46299C}"/>
              </a:ext>
            </a:extLst>
          </p:cNvPr>
          <p:cNvSpPr txBox="1"/>
          <p:nvPr/>
        </p:nvSpPr>
        <p:spPr>
          <a:xfrm>
            <a:off x="5941926" y="345246"/>
            <a:ext cx="11985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breite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und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vertiefte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Allgemein-bildung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2402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" y="1346977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Abiturfächerwahl</a:t>
            </a:r>
            <a:r>
              <a:rPr lang="en-GB" altLang="de-DE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Abiturprüfung</a:t>
            </a:r>
            <a:endParaRPr lang="en-GB" altLang="de-DE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33E8728E-8AB7-4CCF-BF01-8AFA77BE0DFA}"/>
              </a:ext>
            </a:extLst>
          </p:cNvPr>
          <p:cNvSpPr/>
          <p:nvPr/>
        </p:nvSpPr>
        <p:spPr>
          <a:xfrm>
            <a:off x="7147522" y="149221"/>
            <a:ext cx="1517400" cy="134615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8BF6E5D-AB10-43DE-AE55-C5A0EAD7EC99}"/>
              </a:ext>
            </a:extLst>
          </p:cNvPr>
          <p:cNvSpPr txBox="1"/>
          <p:nvPr/>
        </p:nvSpPr>
        <p:spPr>
          <a:xfrm>
            <a:off x="7258773" y="396751"/>
            <a:ext cx="12948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Flexibilität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in der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Abiturprüfung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FD2B4BF-B26A-4608-A22D-0A88CB41DB20}"/>
              </a:ext>
            </a:extLst>
          </p:cNvPr>
          <p:cNvSpPr/>
          <p:nvPr/>
        </p:nvSpPr>
        <p:spPr>
          <a:xfrm>
            <a:off x="5782491" y="149221"/>
            <a:ext cx="1517400" cy="1346159"/>
          </a:xfrm>
          <a:prstGeom prst="ellipse">
            <a:avLst/>
          </a:prstGeom>
          <a:solidFill>
            <a:srgbClr val="D7B9E5"/>
          </a:solidFill>
          <a:ln>
            <a:solidFill>
              <a:srgbClr val="D7B9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970E631-C26C-4734-9733-D4DF6B46299C}"/>
              </a:ext>
            </a:extLst>
          </p:cNvPr>
          <p:cNvSpPr txBox="1"/>
          <p:nvPr/>
        </p:nvSpPr>
        <p:spPr>
          <a:xfrm>
            <a:off x="5941926" y="345246"/>
            <a:ext cx="11985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breite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und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vertiefte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Allgemein-bildung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73B9254-C53E-B0E6-E334-99B2561B0E4C}"/>
              </a:ext>
            </a:extLst>
          </p:cNvPr>
          <p:cNvSpPr/>
          <p:nvPr/>
        </p:nvSpPr>
        <p:spPr>
          <a:xfrm>
            <a:off x="947835" y="2232603"/>
            <a:ext cx="7087801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/>
            <a:r>
              <a:rPr lang="de-DE" dirty="0"/>
              <a:t> Ermöglichung der </a:t>
            </a:r>
            <a:r>
              <a:rPr lang="de-DE" b="1" i="1" u="sng" dirty="0"/>
              <a:t>freiwilligen</a:t>
            </a:r>
            <a:r>
              <a:rPr lang="de-DE" dirty="0"/>
              <a:t> Teilnahme an der Abiturprüfung in Chinesisch, Italienisch, Russisch und Spanisch in der 12. Jahrgangsstufe:</a:t>
            </a:r>
          </a:p>
          <a:p>
            <a:pPr marL="88900" indent="-88900"/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i="1" dirty="0"/>
              <a:t>für Schülerinnen und Schüler, die eine dieser Sprachen mit Sonder-prüfung vor Eintritt in die Qualifikationsphase als verpflichtende fortgeführte 2. FS nachgewiesen haben</a:t>
            </a:r>
          </a:p>
          <a:p>
            <a:endParaRPr lang="de-DE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i="1" dirty="0"/>
              <a:t>für Schülerinnen und Schüler mit muttersprachlichen oder in Folge eines längeren Auslandsaufenthaltes vergleichbar guten Kenntnissen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i="1" dirty="0"/>
              <a:t>(mind. Note 2 im Jahreszeugnis der 10. Klasse)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34614261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4" y="1340768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Tagesordnung</a:t>
            </a:r>
            <a:endParaRPr lang="en-GB" altLang="de-DE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4" y="1736700"/>
            <a:ext cx="8278683" cy="440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L="457200" indent="-457200" eaLnBrk="1" hangingPunct="1">
              <a:lnSpc>
                <a:spcPct val="100000"/>
              </a:lnSpc>
              <a:buFont typeface="+mj-lt"/>
              <a:buAutoNum type="arabicPeriod"/>
            </a:pPr>
            <a:endParaRPr lang="en-GB" alt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Die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Profil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- und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Leistungsstufe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(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PuLSt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)</a:t>
            </a: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Belegung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Belegungsbeispiele</a:t>
            </a:r>
            <a:endParaRPr lang="en-GB" altLang="de-DE" sz="2000" dirty="0">
              <a:solidFill>
                <a:schemeClr val="bg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Informations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- und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Wahlverfahren</a:t>
            </a:r>
            <a:endParaRPr lang="en-GB" altLang="de-DE" sz="2000" dirty="0">
              <a:solidFill>
                <a:schemeClr val="bg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Abiturfächerwahl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Abiturprüfung</a:t>
            </a:r>
            <a:endParaRPr lang="en-GB" altLang="de-DE" sz="2000" dirty="0">
              <a:solidFill>
                <a:schemeClr val="bg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b="1" dirty="0" err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Studien</a:t>
            </a:r>
            <a:r>
              <a:rPr lang="en-GB" altLang="de-DE" sz="2000" b="1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- und </a:t>
            </a:r>
            <a:r>
              <a:rPr lang="en-GB" altLang="de-DE" sz="2000" b="1" dirty="0" err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Berufsorientierung</a:t>
            </a:r>
            <a:r>
              <a:rPr lang="en-GB" altLang="de-DE" sz="2000" b="1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 (</a:t>
            </a:r>
            <a:r>
              <a:rPr lang="en-GB" altLang="de-DE" sz="2000" b="1" dirty="0" err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StuBo</a:t>
            </a:r>
            <a:r>
              <a:rPr lang="en-GB" altLang="de-DE" sz="2000" b="1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)</a:t>
            </a: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Leistungsnachweise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Einbringung</a:t>
            </a:r>
            <a:endParaRPr lang="en-GB" altLang="de-DE" sz="2000" dirty="0">
              <a:solidFill>
                <a:schemeClr val="bg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Gesamtqualifikation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Allgemeine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Hochschulreife</a:t>
            </a:r>
            <a:endParaRPr lang="en-GB" altLang="de-DE" sz="2000" dirty="0">
              <a:solidFill>
                <a:schemeClr val="bg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Weiterführende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Informationen</a:t>
            </a:r>
            <a:endParaRPr lang="en-GB" altLang="de-DE" sz="2000" dirty="0">
              <a:solidFill>
                <a:schemeClr val="bg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buFont typeface="+mj-lt"/>
              <a:buAutoNum type="arabicPeriod"/>
            </a:pPr>
            <a:endParaRPr lang="en-GB" alt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buFont typeface="+mj-lt"/>
              <a:buAutoNum type="arabicPeriod"/>
            </a:pPr>
            <a:endParaRPr lang="en-GB" alt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buFont typeface="Verdana" pitchFamily="34" charset="0"/>
              <a:buNone/>
            </a:pPr>
            <a:endParaRPr lang="en-GB" alt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1025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unten 5"/>
          <p:cNvSpPr/>
          <p:nvPr/>
        </p:nvSpPr>
        <p:spPr>
          <a:xfrm>
            <a:off x="6845286" y="1583082"/>
            <a:ext cx="1954212" cy="1896893"/>
          </a:xfrm>
          <a:prstGeom prst="downArrow">
            <a:avLst>
              <a:gd name="adj1" fmla="val 100000"/>
              <a:gd name="adj2" fmla="val 10879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000" dirty="0">
                <a:solidFill>
                  <a:schemeClr val="tx1"/>
                </a:solidFill>
                <a:cs typeface="Arial" panose="020B0604020202020204" pitchFamily="34" charset="0"/>
              </a:rPr>
              <a:t>Dokumentation</a:t>
            </a:r>
          </a:p>
          <a:p>
            <a:pPr algn="ctr">
              <a:defRPr/>
            </a:pPr>
            <a:r>
              <a:rPr lang="de-DE" sz="2000" dirty="0">
                <a:solidFill>
                  <a:schemeClr val="tx1"/>
                </a:solidFill>
                <a:cs typeface="Arial" panose="020B0604020202020204" pitchFamily="34" charset="0"/>
              </a:rPr>
              <a:t>und Reflexion im </a:t>
            </a:r>
          </a:p>
          <a:p>
            <a:pPr algn="ctr">
              <a:defRPr/>
            </a:pPr>
            <a:endParaRPr lang="de-DE" sz="20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de-DE" sz="2000" b="1" dirty="0">
                <a:solidFill>
                  <a:schemeClr val="tx1"/>
                </a:solidFill>
                <a:cs typeface="Arial" panose="020B0604020202020204" pitchFamily="34" charset="0"/>
              </a:rPr>
              <a:t>Portfolio</a:t>
            </a:r>
          </a:p>
        </p:txBody>
      </p:sp>
      <p:sp>
        <p:nvSpPr>
          <p:cNvPr id="7" name="Rechteck 6"/>
          <p:cNvSpPr/>
          <p:nvPr/>
        </p:nvSpPr>
        <p:spPr>
          <a:xfrm>
            <a:off x="504145" y="3535156"/>
            <a:ext cx="8303236" cy="16614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2000" b="1" dirty="0">
                <a:solidFill>
                  <a:schemeClr val="tx1"/>
                </a:solidFill>
              </a:rPr>
              <a:t>Bemerkung im Abiturzeugnis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chemeClr val="tx1"/>
                </a:solidFill>
              </a:rPr>
              <a:t>… hat mit sehr großem Erfolg teilgenommen.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chemeClr val="tx1"/>
                </a:solidFill>
              </a:rPr>
              <a:t>… hat mit großem Erfolg teilgenommen.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chemeClr val="tx1"/>
                </a:solidFill>
              </a:rPr>
              <a:t>… hat mit Erfolg teilgenommen.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chemeClr val="tx1"/>
                </a:solidFill>
              </a:rPr>
              <a:t>… hat teilgenommen.</a:t>
            </a:r>
          </a:p>
          <a:p>
            <a:pPr>
              <a:defRPr/>
            </a:pPr>
            <a:r>
              <a:rPr lang="de-DE" sz="1600" dirty="0">
                <a:solidFill>
                  <a:schemeClr val="tx1"/>
                </a:solidFill>
              </a:rPr>
              <a:t>Bei mangelhafter/ungenügender Teilnahme entfällt eine Bemerkung.</a:t>
            </a:r>
          </a:p>
        </p:txBody>
      </p:sp>
      <p:sp>
        <p:nvSpPr>
          <p:cNvPr id="8" name="Pfeil nach rechts 7"/>
          <p:cNvSpPr/>
          <p:nvPr/>
        </p:nvSpPr>
        <p:spPr>
          <a:xfrm>
            <a:off x="496262" y="1583082"/>
            <a:ext cx="3348038" cy="1758241"/>
          </a:xfrm>
          <a:prstGeom prst="rightArrow">
            <a:avLst>
              <a:gd name="adj1" fmla="val 100000"/>
              <a:gd name="adj2" fmla="val 1219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2000" b="1" dirty="0">
                <a:solidFill>
                  <a:schemeClr val="tx1"/>
                </a:solidFill>
              </a:rPr>
              <a:t>5 „ABO-Projekttage“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chemeClr val="tx1"/>
                </a:solidFill>
              </a:rPr>
              <a:t>Selbsterkundung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chemeClr val="tx1"/>
                </a:solidFill>
              </a:rPr>
              <a:t>Berufserkundung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chemeClr val="tx1"/>
                </a:solidFill>
              </a:rPr>
              <a:t>Studienerkundung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chemeClr val="tx1"/>
                </a:solidFill>
              </a:rPr>
              <a:t>Bewerbung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chemeClr val="tx1"/>
                </a:solidFill>
              </a:rPr>
              <a:t>Reflexion</a:t>
            </a:r>
          </a:p>
        </p:txBody>
      </p:sp>
      <p:sp>
        <p:nvSpPr>
          <p:cNvPr id="9" name="Pfeil nach rechts 8"/>
          <p:cNvSpPr/>
          <p:nvPr/>
        </p:nvSpPr>
        <p:spPr>
          <a:xfrm>
            <a:off x="3142625" y="1701300"/>
            <a:ext cx="3800436" cy="685935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2000" b="1" dirty="0">
                <a:solidFill>
                  <a:schemeClr val="tx1"/>
                </a:solidFill>
              </a:rPr>
              <a:t>digitaler Selbstlernkurs</a:t>
            </a:r>
          </a:p>
          <a:p>
            <a:pPr>
              <a:defRPr/>
            </a:pPr>
            <a:r>
              <a:rPr lang="de-DE" sz="1600" dirty="0">
                <a:solidFill>
                  <a:schemeClr val="tx1"/>
                </a:solidFill>
              </a:rPr>
              <a:t>z.B. zur Vor- und Nachbereitung</a:t>
            </a:r>
          </a:p>
        </p:txBody>
      </p:sp>
      <p:sp>
        <p:nvSpPr>
          <p:cNvPr id="10" name="Pfeil nach rechts 9"/>
          <p:cNvSpPr/>
          <p:nvPr/>
        </p:nvSpPr>
        <p:spPr>
          <a:xfrm>
            <a:off x="3142624" y="2505453"/>
            <a:ext cx="3800436" cy="65351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2000" b="1" dirty="0">
                <a:solidFill>
                  <a:schemeClr val="tx1"/>
                </a:solidFill>
              </a:rPr>
              <a:t>freiwillige weitere Elemente</a:t>
            </a:r>
          </a:p>
          <a:p>
            <a:pPr>
              <a:defRPr/>
            </a:pPr>
            <a:r>
              <a:rPr lang="de-DE" sz="1600" dirty="0">
                <a:solidFill>
                  <a:schemeClr val="tx1"/>
                </a:solidFill>
              </a:rPr>
              <a:t>z.B. Praktikum, individuelle Beratung</a:t>
            </a:r>
          </a:p>
        </p:txBody>
      </p:sp>
      <p:sp>
        <p:nvSpPr>
          <p:cNvPr id="12" name="Rechteck 11"/>
          <p:cNvSpPr/>
          <p:nvPr/>
        </p:nvSpPr>
        <p:spPr>
          <a:xfrm>
            <a:off x="496262" y="5280097"/>
            <a:ext cx="8303236" cy="12440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dirty="0">
                <a:solidFill>
                  <a:schemeClr val="tx1"/>
                </a:solidFill>
              </a:rPr>
              <a:t>Ansprechpartner am Gymnasium Höchstadt: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</a:rPr>
              <a:t>KBO, Herr </a:t>
            </a:r>
            <a:r>
              <a:rPr lang="de-DE" dirty="0" err="1">
                <a:solidFill>
                  <a:schemeClr val="tx1"/>
                </a:solidFill>
              </a:rPr>
              <a:t>Cayé</a:t>
            </a:r>
            <a:endParaRPr lang="de-D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tx1"/>
                </a:solidFill>
              </a:rPr>
              <a:t>OSK, Frau Böckl und Herr Hipp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dirty="0" err="1">
                <a:solidFill>
                  <a:schemeClr val="tx1"/>
                </a:solidFill>
              </a:rPr>
              <a:t>StuBo</a:t>
            </a:r>
            <a:r>
              <a:rPr lang="de-DE" dirty="0">
                <a:solidFill>
                  <a:schemeClr val="tx1"/>
                </a:solidFill>
              </a:rPr>
              <a:t>-Team: Frau </a:t>
            </a:r>
            <a:r>
              <a:rPr lang="de-DE" dirty="0" err="1">
                <a:solidFill>
                  <a:schemeClr val="tx1"/>
                </a:solidFill>
              </a:rPr>
              <a:t>Weberpals</a:t>
            </a:r>
            <a:r>
              <a:rPr lang="de-DE" dirty="0">
                <a:solidFill>
                  <a:schemeClr val="tx1"/>
                </a:solidFill>
              </a:rPr>
              <a:t>, Herr </a:t>
            </a:r>
            <a:r>
              <a:rPr lang="de-DE" dirty="0" err="1">
                <a:solidFill>
                  <a:schemeClr val="tx1"/>
                </a:solidFill>
              </a:rPr>
              <a:t>Shen</a:t>
            </a:r>
            <a:r>
              <a:rPr lang="de-DE" dirty="0">
                <a:solidFill>
                  <a:schemeClr val="tx1"/>
                </a:solidFill>
              </a:rPr>
              <a:t>, Herr </a:t>
            </a:r>
            <a:r>
              <a:rPr lang="de-DE" dirty="0" err="1">
                <a:solidFill>
                  <a:schemeClr val="tx1"/>
                </a:solidFill>
              </a:rPr>
              <a:t>Haßfurter</a:t>
            </a:r>
            <a:r>
              <a:rPr lang="de-DE" dirty="0">
                <a:solidFill>
                  <a:schemeClr val="tx1"/>
                </a:solidFill>
              </a:rPr>
              <a:t>, Frau Sauer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3E8728E-8AB7-4CCF-BF01-8AFA77BE0DFA}"/>
              </a:ext>
            </a:extLst>
          </p:cNvPr>
          <p:cNvSpPr/>
          <p:nvPr/>
        </p:nvSpPr>
        <p:spPr>
          <a:xfrm>
            <a:off x="6943060" y="138223"/>
            <a:ext cx="1856438" cy="13613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8BF6E5D-AB10-43DE-AE55-C5A0EAD7EC99}"/>
              </a:ext>
            </a:extLst>
          </p:cNvPr>
          <p:cNvSpPr txBox="1"/>
          <p:nvPr/>
        </p:nvSpPr>
        <p:spPr>
          <a:xfrm>
            <a:off x="7258773" y="452968"/>
            <a:ext cx="12948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Studien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- und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Berufs-orientierung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46FE053D-E7E9-4B12-BA26-3937A66FD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542" y="758696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Studien</a:t>
            </a:r>
            <a:r>
              <a:rPr lang="en-GB" altLang="de-DE" sz="1800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- und </a:t>
            </a: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Berufsorientierung</a:t>
            </a:r>
            <a:r>
              <a:rPr lang="en-GB" altLang="de-DE" sz="1800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(</a:t>
            </a: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StuBo</a:t>
            </a:r>
            <a:r>
              <a:rPr lang="en-GB" altLang="de-DE" sz="1800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):</a:t>
            </a:r>
          </a:p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Aufbaumodul</a:t>
            </a:r>
            <a:r>
              <a:rPr lang="en-GB" altLang="de-DE" sz="1800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zur</a:t>
            </a:r>
            <a:r>
              <a:rPr lang="en-GB" altLang="de-DE" sz="1800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beruflichen</a:t>
            </a:r>
            <a:r>
              <a:rPr lang="en-GB" altLang="de-DE" sz="1800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Orientierung</a:t>
            </a:r>
            <a:r>
              <a:rPr lang="en-GB" altLang="de-DE" sz="1800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(ABO)</a:t>
            </a:r>
          </a:p>
        </p:txBody>
      </p:sp>
    </p:spTree>
    <p:extLst>
      <p:ext uri="{BB962C8B-B14F-4D97-AF65-F5344CB8AC3E}">
        <p14:creationId xmlns:p14="http://schemas.microsoft.com/office/powerpoint/2010/main" val="212780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4" y="1463317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b="1" dirty="0" err="1">
                <a:solidFill>
                  <a:srgbClr val="355D90"/>
                </a:solidFill>
                <a:cs typeface="Arial" panose="020B0604020202020204" pitchFamily="34" charset="0"/>
              </a:rPr>
              <a:t>Studien</a:t>
            </a:r>
            <a:r>
              <a:rPr lang="en-GB" altLang="de-DE" b="1" dirty="0">
                <a:solidFill>
                  <a:srgbClr val="355D90"/>
                </a:solidFill>
                <a:cs typeface="Arial" panose="020B0604020202020204" pitchFamily="34" charset="0"/>
              </a:rPr>
              <a:t>- und </a:t>
            </a:r>
            <a:r>
              <a:rPr lang="en-GB" altLang="de-DE" b="1" dirty="0" err="1">
                <a:solidFill>
                  <a:srgbClr val="355D90"/>
                </a:solidFill>
                <a:cs typeface="Arial" panose="020B0604020202020204" pitchFamily="34" charset="0"/>
              </a:rPr>
              <a:t>Berufsorientierung</a:t>
            </a:r>
            <a:r>
              <a:rPr lang="en-GB" altLang="de-DE" b="1" dirty="0">
                <a:solidFill>
                  <a:srgbClr val="355D90"/>
                </a:solidFill>
                <a:cs typeface="Arial" panose="020B0604020202020204" pitchFamily="34" charset="0"/>
              </a:rPr>
              <a:t> (</a:t>
            </a:r>
            <a:r>
              <a:rPr lang="en-GB" altLang="de-DE" b="1" dirty="0" err="1">
                <a:solidFill>
                  <a:srgbClr val="355D90"/>
                </a:solidFill>
                <a:cs typeface="Arial" panose="020B0604020202020204" pitchFamily="34" charset="0"/>
              </a:rPr>
              <a:t>StuBo</a:t>
            </a:r>
            <a:r>
              <a:rPr lang="en-GB" altLang="de-DE" b="1" dirty="0">
                <a:solidFill>
                  <a:srgbClr val="355D90"/>
                </a:solidFill>
                <a:cs typeface="Arial" panose="020B0604020202020204" pitchFamily="34" charset="0"/>
              </a:rPr>
              <a:t>):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0D5AD6CF-F284-FCD8-B0F6-14B08633D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818" y="2255182"/>
            <a:ext cx="6992108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000" u="sng" dirty="0"/>
              <a:t>Mögliche Inhalte der Berufs- und Studienorientierung: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2000" dirty="0"/>
              <a:t> allg. Inhalte (Schüler müssen </a:t>
            </a:r>
            <a:r>
              <a:rPr lang="de-DE" altLang="de-DE" sz="2000" b="1" u="sng" dirty="0"/>
              <a:t>Eigeninitiative</a:t>
            </a:r>
            <a:r>
              <a:rPr lang="de-DE" altLang="de-DE" sz="2000" dirty="0"/>
              <a:t> entwickeln!!)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2000" dirty="0"/>
              <a:t> Vortrag „Wege nach dem Abitur“ des BIZ Nürnberg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2000" dirty="0"/>
              <a:t>Assessment – Center mit der Martin Bauer Group und </a:t>
            </a:r>
            <a:r>
              <a:rPr lang="de-DE" altLang="de-DE" sz="2000" dirty="0" err="1"/>
              <a:t>Schaeffler</a:t>
            </a:r>
            <a:endParaRPr lang="de-DE" altLang="de-DE" sz="20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2000" dirty="0"/>
              <a:t> Besuch der Studien- und Berufsmesse „</a:t>
            </a:r>
            <a:r>
              <a:rPr lang="de-DE" altLang="de-DE" sz="2000" dirty="0" err="1"/>
              <a:t>Vocatium</a:t>
            </a:r>
            <a:r>
              <a:rPr lang="de-DE" altLang="de-DE" sz="2000" dirty="0"/>
              <a:t>“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2000" dirty="0"/>
              <a:t> externe Referenten verschiedener Berufsfelder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2000" dirty="0"/>
              <a:t> Studieninformationstag am Gymnasium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2000" dirty="0"/>
              <a:t>(Orientierungstage auf Burg  Feuerstein)</a:t>
            </a:r>
          </a:p>
        </p:txBody>
      </p:sp>
    </p:spTree>
    <p:extLst>
      <p:ext uri="{BB962C8B-B14F-4D97-AF65-F5344CB8AC3E}">
        <p14:creationId xmlns:p14="http://schemas.microsoft.com/office/powerpoint/2010/main" val="77533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4" y="1463317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Tagesordnung</a:t>
            </a:r>
            <a:endParaRPr lang="en-GB" altLang="de-DE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4" y="1712922"/>
            <a:ext cx="8278683" cy="440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L="457200" indent="-457200" eaLnBrk="1" hangingPunct="1">
              <a:lnSpc>
                <a:spcPct val="100000"/>
              </a:lnSpc>
              <a:buFont typeface="+mj-lt"/>
              <a:buAutoNum type="arabicPeriod"/>
            </a:pPr>
            <a:endParaRPr lang="en-GB" alt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Die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Profil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- und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Leistungsstufe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(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PuLSt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)</a:t>
            </a: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Belegung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Belegungsbeispiele</a:t>
            </a:r>
            <a:endParaRPr lang="en-GB" altLang="de-DE" sz="2000" dirty="0">
              <a:solidFill>
                <a:schemeClr val="bg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Informations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- und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Wahlverfahren</a:t>
            </a:r>
            <a:endParaRPr lang="en-GB" altLang="de-DE" sz="2000" dirty="0">
              <a:solidFill>
                <a:schemeClr val="bg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Abiturfächerwahl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Abiturprüfung</a:t>
            </a:r>
            <a:endParaRPr lang="en-GB" altLang="de-DE" sz="2000" dirty="0">
              <a:solidFill>
                <a:schemeClr val="bg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Studien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- und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Berufsorientierung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(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StuBo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)</a:t>
            </a: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b="1" dirty="0" err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Leistungsnachweise</a:t>
            </a:r>
            <a:r>
              <a:rPr lang="en-GB" altLang="de-DE" sz="2000" b="1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2000" b="1" dirty="0" err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Einbringungsregeln</a:t>
            </a:r>
            <a:endParaRPr lang="en-GB" altLang="de-DE" sz="2000" b="1" dirty="0">
              <a:solidFill>
                <a:schemeClr val="accent1"/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Gesamtqualifikation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Allgemeine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Hochschulreife</a:t>
            </a:r>
            <a:endParaRPr lang="en-GB" altLang="de-DE" sz="2000" dirty="0">
              <a:solidFill>
                <a:schemeClr val="bg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Weiterführende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Informationen</a:t>
            </a:r>
            <a:endParaRPr lang="en-GB" altLang="de-DE" sz="2000" dirty="0">
              <a:solidFill>
                <a:schemeClr val="bg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buFont typeface="+mj-lt"/>
              <a:buAutoNum type="arabicPeriod"/>
            </a:pPr>
            <a:endParaRPr lang="en-GB" alt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buFont typeface="+mj-lt"/>
              <a:buAutoNum type="arabicPeriod"/>
            </a:pPr>
            <a:endParaRPr lang="en-GB" alt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buFont typeface="Verdana" pitchFamily="34" charset="0"/>
              <a:buNone/>
            </a:pPr>
            <a:endParaRPr lang="en-GB" alt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453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6528" y="627513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Belegung</a:t>
            </a:r>
            <a:r>
              <a:rPr lang="en-GB" altLang="de-DE" sz="1800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Belegungsbeispiele</a:t>
            </a:r>
            <a:endParaRPr lang="en-GB" altLang="de-DE" sz="1800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3" y="1218233"/>
            <a:ext cx="827868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Pflichtbelegung</a:t>
            </a: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A87195EA-982C-42DB-B654-04BBDFBF9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470456"/>
              </p:ext>
            </p:extLst>
          </p:nvPr>
        </p:nvGraphicFramePr>
        <p:xfrm>
          <a:off x="492153" y="1639258"/>
          <a:ext cx="8182061" cy="493776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791716">
                  <a:extLst>
                    <a:ext uri="{9D8B030D-6E8A-4147-A177-3AD203B41FA5}">
                      <a16:colId xmlns:a16="http://schemas.microsoft.com/office/drawing/2014/main" val="1347001405"/>
                    </a:ext>
                  </a:extLst>
                </a:gridCol>
                <a:gridCol w="423238">
                  <a:extLst>
                    <a:ext uri="{9D8B030D-6E8A-4147-A177-3AD203B41FA5}">
                      <a16:colId xmlns:a16="http://schemas.microsoft.com/office/drawing/2014/main" val="2753184644"/>
                    </a:ext>
                  </a:extLst>
                </a:gridCol>
                <a:gridCol w="423238">
                  <a:extLst>
                    <a:ext uri="{9D8B030D-6E8A-4147-A177-3AD203B41FA5}">
                      <a16:colId xmlns:a16="http://schemas.microsoft.com/office/drawing/2014/main" val="2323025800"/>
                    </a:ext>
                  </a:extLst>
                </a:gridCol>
                <a:gridCol w="5692855">
                  <a:extLst>
                    <a:ext uri="{9D8B030D-6E8A-4147-A177-3AD203B41FA5}">
                      <a16:colId xmlns:a16="http://schemas.microsoft.com/office/drawing/2014/main" val="1172481008"/>
                    </a:ext>
                  </a:extLst>
                </a:gridCol>
                <a:gridCol w="851014">
                  <a:extLst>
                    <a:ext uri="{9D8B030D-6E8A-4147-A177-3AD203B41FA5}">
                      <a16:colId xmlns:a16="http://schemas.microsoft.com/office/drawing/2014/main" val="1782613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err="1"/>
                        <a:t>Jgst</a:t>
                      </a:r>
                      <a:r>
                        <a:rPr lang="de-DE" sz="1600" dirty="0"/>
                        <a:t>.</a:t>
                      </a:r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Pflichtfächer </a:t>
                      </a:r>
                      <a:r>
                        <a:rPr lang="de-DE" sz="1600" b="1" kern="1200" dirty="0">
                          <a:solidFill>
                            <a:srgbClr val="355D9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und Wahlpflichtfächer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de-DE" sz="1400" dirty="0"/>
                        <a:t>Wochen-stunden</a:t>
                      </a:r>
                      <a:endParaRPr lang="de-DE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325914"/>
                  </a:ext>
                </a:extLst>
              </a:tr>
              <a:tr h="3261360">
                <a:tc>
                  <a:txBody>
                    <a:bodyPr/>
                    <a:lstStyle/>
                    <a:p>
                      <a:r>
                        <a:rPr lang="de-DE" sz="1600" dirty="0" err="1"/>
                        <a:t>Q12</a:t>
                      </a:r>
                      <a:r>
                        <a:rPr lang="de-DE" sz="1600" dirty="0"/>
                        <a:t> </a:t>
                      </a:r>
                    </a:p>
                    <a:p>
                      <a:r>
                        <a:rPr lang="de-DE" sz="1600" dirty="0"/>
                        <a:t>und </a:t>
                      </a:r>
                    </a:p>
                    <a:p>
                      <a:r>
                        <a:rPr lang="de-DE" sz="1600" dirty="0" err="1"/>
                        <a:t>Q13</a:t>
                      </a:r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Deutsch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Mathematik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kern="1200" dirty="0">
                          <a:solidFill>
                            <a:srgbClr val="355D90"/>
                          </a:solidFill>
                          <a:latin typeface="+mn-lt"/>
                          <a:cs typeface="Arial" panose="020B0604020202020204" pitchFamily="34" charset="0"/>
                        </a:rPr>
                        <a:t>eine fortgeführte Fremdsprache (E, L, F, Ita)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eine Naturwissenschaft (Biologie, Chemie, Physik)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eine weitere fortgeführte Fremdsprache </a:t>
                      </a:r>
                      <a:b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oder eine spät beginnende Fremdsprache</a:t>
                      </a:r>
                      <a:b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oder eine weitere Naturwissenschaft</a:t>
                      </a:r>
                      <a:b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oder Informatik (nur </a:t>
                      </a:r>
                      <a:r>
                        <a:rPr lang="de-DE" sz="1600" kern="1200" dirty="0" err="1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NTG</a:t>
                      </a: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oder spät beginnende Informatik (HG, SG, </a:t>
                      </a:r>
                      <a:r>
                        <a:rPr lang="de-DE" sz="1600" kern="1200" dirty="0" err="1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MuG</a:t>
                      </a: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600" kern="1200" dirty="0" err="1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WWG</a:t>
                      </a: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600" kern="1200" dirty="0" err="1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SWG</a:t>
                      </a: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Religionslehre bzw. Ethik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Geschichte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Kunst oder Musik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Sport</a:t>
                      </a:r>
                      <a:endParaRPr lang="de-DE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4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4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de-DE" sz="1600" kern="1200" dirty="0">
                        <a:solidFill>
                          <a:srgbClr val="DAE3F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de-DE" sz="1600" kern="1200" dirty="0">
                        <a:solidFill>
                          <a:srgbClr val="DAE3F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de-DE" sz="1600" kern="1200" dirty="0">
                        <a:solidFill>
                          <a:srgbClr val="DAE3F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de-DE" sz="1600" kern="1200" dirty="0">
                        <a:solidFill>
                          <a:srgbClr val="DAE3F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2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2</a:t>
                      </a:r>
                      <a:endParaRPr lang="de-DE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780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nur Q12</a:t>
                      </a:r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/>
                        <a:t>Politik und Gesellschaft </a:t>
                      </a:r>
                      <a:r>
                        <a:rPr lang="de-DE" sz="1400" kern="1200" dirty="0"/>
                        <a:t>(</a:t>
                      </a:r>
                      <a:r>
                        <a:rPr lang="de-DE" sz="1400" kern="1200" dirty="0" err="1"/>
                        <a:t>PuG</a:t>
                      </a:r>
                      <a:r>
                        <a:rPr lang="de-DE" sz="1400" kern="1200" dirty="0"/>
                        <a:t>)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Geographie oder Wirtschaft und Recht (WR)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de-DE" sz="1600" kern="1200" dirty="0"/>
                        <a:t>2</a:t>
                      </a:r>
                    </a:p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de-DE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7319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nur Q13</a:t>
                      </a:r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Weiterführung von </a:t>
                      </a:r>
                      <a:r>
                        <a:rPr lang="de-DE" sz="1600" kern="1200" dirty="0" err="1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PuG</a:t>
                      </a: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 oder Geographie oder WR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9118211"/>
                  </a:ext>
                </a:extLst>
              </a:tr>
            </a:tbl>
          </a:graphicData>
        </a:graphic>
      </p:graphicFrame>
      <p:sp>
        <p:nvSpPr>
          <p:cNvPr id="13" name="Ellipse 12">
            <a:extLst>
              <a:ext uri="{FF2B5EF4-FFF2-40B4-BE49-F238E27FC236}">
                <a16:creationId xmlns:a16="http://schemas.microsoft.com/office/drawing/2014/main" id="{AFD2B4BF-B26A-4608-A22D-0A88CB41DB20}"/>
              </a:ext>
            </a:extLst>
          </p:cNvPr>
          <p:cNvSpPr/>
          <p:nvPr/>
        </p:nvSpPr>
        <p:spPr>
          <a:xfrm>
            <a:off x="5782491" y="149221"/>
            <a:ext cx="1517400" cy="1346159"/>
          </a:xfrm>
          <a:prstGeom prst="ellipse">
            <a:avLst/>
          </a:prstGeom>
          <a:solidFill>
            <a:srgbClr val="D7B9E5"/>
          </a:solidFill>
          <a:ln>
            <a:solidFill>
              <a:srgbClr val="D7B9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970E631-C26C-4734-9733-D4DF6B46299C}"/>
              </a:ext>
            </a:extLst>
          </p:cNvPr>
          <p:cNvSpPr txBox="1"/>
          <p:nvPr/>
        </p:nvSpPr>
        <p:spPr>
          <a:xfrm>
            <a:off x="5941926" y="345246"/>
            <a:ext cx="11985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breite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und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vertiefte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Allgemein-bildung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F4C3720-4728-4C86-B1FD-E8E06AE0C694}"/>
              </a:ext>
            </a:extLst>
          </p:cNvPr>
          <p:cNvSpPr/>
          <p:nvPr/>
        </p:nvSpPr>
        <p:spPr>
          <a:xfrm>
            <a:off x="7140456" y="149221"/>
            <a:ext cx="1517400" cy="13461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B3A5EEA-DB35-4DFF-A4D9-88F05F825745}"/>
              </a:ext>
            </a:extLst>
          </p:cNvPr>
          <p:cNvSpPr txBox="1"/>
          <p:nvPr/>
        </p:nvSpPr>
        <p:spPr>
          <a:xfrm>
            <a:off x="7251707" y="396751"/>
            <a:ext cx="12948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individuelle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Wahl-</a:t>
            </a: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möglichkeiten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2187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658" y="1369049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Leistungsnachweise</a:t>
            </a:r>
            <a:r>
              <a:rPr lang="en-GB" altLang="de-DE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Einbringungsregeln</a:t>
            </a:r>
            <a:endParaRPr lang="en-GB" altLang="de-DE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658" y="2160914"/>
            <a:ext cx="827868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Punktesystem</a:t>
            </a: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763155"/>
              </p:ext>
            </p:extLst>
          </p:nvPr>
        </p:nvGraphicFramePr>
        <p:xfrm>
          <a:off x="489527" y="3248035"/>
          <a:ext cx="8184689" cy="20817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493844">
                  <a:extLst>
                    <a:ext uri="{9D8B030D-6E8A-4147-A177-3AD203B41FA5}">
                      <a16:colId xmlns:a16="http://schemas.microsoft.com/office/drawing/2014/main" val="2131590268"/>
                    </a:ext>
                  </a:extLst>
                </a:gridCol>
                <a:gridCol w="496987">
                  <a:extLst>
                    <a:ext uri="{9D8B030D-6E8A-4147-A177-3AD203B41FA5}">
                      <a16:colId xmlns:a16="http://schemas.microsoft.com/office/drawing/2014/main" val="1442824774"/>
                    </a:ext>
                  </a:extLst>
                </a:gridCol>
                <a:gridCol w="496987">
                  <a:extLst>
                    <a:ext uri="{9D8B030D-6E8A-4147-A177-3AD203B41FA5}">
                      <a16:colId xmlns:a16="http://schemas.microsoft.com/office/drawing/2014/main" val="1332337611"/>
                    </a:ext>
                  </a:extLst>
                </a:gridCol>
                <a:gridCol w="496987">
                  <a:extLst>
                    <a:ext uri="{9D8B030D-6E8A-4147-A177-3AD203B41FA5}">
                      <a16:colId xmlns:a16="http://schemas.microsoft.com/office/drawing/2014/main" val="3316488901"/>
                    </a:ext>
                  </a:extLst>
                </a:gridCol>
                <a:gridCol w="496987">
                  <a:extLst>
                    <a:ext uri="{9D8B030D-6E8A-4147-A177-3AD203B41FA5}">
                      <a16:colId xmlns:a16="http://schemas.microsoft.com/office/drawing/2014/main" val="3541531812"/>
                    </a:ext>
                  </a:extLst>
                </a:gridCol>
                <a:gridCol w="496987">
                  <a:extLst>
                    <a:ext uri="{9D8B030D-6E8A-4147-A177-3AD203B41FA5}">
                      <a16:colId xmlns:a16="http://schemas.microsoft.com/office/drawing/2014/main" val="3437371895"/>
                    </a:ext>
                  </a:extLst>
                </a:gridCol>
                <a:gridCol w="520591">
                  <a:extLst>
                    <a:ext uri="{9D8B030D-6E8A-4147-A177-3AD203B41FA5}">
                      <a16:colId xmlns:a16="http://schemas.microsoft.com/office/drawing/2014/main" val="3614752903"/>
                    </a:ext>
                  </a:extLst>
                </a:gridCol>
                <a:gridCol w="520591">
                  <a:extLst>
                    <a:ext uri="{9D8B030D-6E8A-4147-A177-3AD203B41FA5}">
                      <a16:colId xmlns:a16="http://schemas.microsoft.com/office/drawing/2014/main" val="683901325"/>
                    </a:ext>
                  </a:extLst>
                </a:gridCol>
                <a:gridCol w="520591">
                  <a:extLst>
                    <a:ext uri="{9D8B030D-6E8A-4147-A177-3AD203B41FA5}">
                      <a16:colId xmlns:a16="http://schemas.microsoft.com/office/drawing/2014/main" val="1431372659"/>
                    </a:ext>
                  </a:extLst>
                </a:gridCol>
                <a:gridCol w="520591">
                  <a:extLst>
                    <a:ext uri="{9D8B030D-6E8A-4147-A177-3AD203B41FA5}">
                      <a16:colId xmlns:a16="http://schemas.microsoft.com/office/drawing/2014/main" val="2208733779"/>
                    </a:ext>
                  </a:extLst>
                </a:gridCol>
                <a:gridCol w="520591">
                  <a:extLst>
                    <a:ext uri="{9D8B030D-6E8A-4147-A177-3AD203B41FA5}">
                      <a16:colId xmlns:a16="http://schemas.microsoft.com/office/drawing/2014/main" val="4156407398"/>
                    </a:ext>
                  </a:extLst>
                </a:gridCol>
                <a:gridCol w="520591">
                  <a:extLst>
                    <a:ext uri="{9D8B030D-6E8A-4147-A177-3AD203B41FA5}">
                      <a16:colId xmlns:a16="http://schemas.microsoft.com/office/drawing/2014/main" val="1775880626"/>
                    </a:ext>
                  </a:extLst>
                </a:gridCol>
                <a:gridCol w="520591">
                  <a:extLst>
                    <a:ext uri="{9D8B030D-6E8A-4147-A177-3AD203B41FA5}">
                      <a16:colId xmlns:a16="http://schemas.microsoft.com/office/drawing/2014/main" val="2295150228"/>
                    </a:ext>
                  </a:extLst>
                </a:gridCol>
                <a:gridCol w="520591">
                  <a:extLst>
                    <a:ext uri="{9D8B030D-6E8A-4147-A177-3AD203B41FA5}">
                      <a16:colId xmlns:a16="http://schemas.microsoft.com/office/drawing/2014/main" val="1072413558"/>
                    </a:ext>
                  </a:extLst>
                </a:gridCol>
                <a:gridCol w="520591">
                  <a:extLst>
                    <a:ext uri="{9D8B030D-6E8A-4147-A177-3AD203B41FA5}">
                      <a16:colId xmlns:a16="http://schemas.microsoft.com/office/drawing/2014/main" val="1649805673"/>
                    </a:ext>
                  </a:extLst>
                </a:gridCol>
                <a:gridCol w="520591">
                  <a:extLst>
                    <a:ext uri="{9D8B030D-6E8A-4147-A177-3AD203B41FA5}">
                      <a16:colId xmlns:a16="http://schemas.microsoft.com/office/drawing/2014/main" val="1261066024"/>
                    </a:ext>
                  </a:extLst>
                </a:gridCol>
              </a:tblGrid>
              <a:tr h="520430">
                <a:tc gridSpan="1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/>
                        </a:rPr>
                        <a:t>Punkte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4726802"/>
                  </a:ext>
                </a:extLst>
              </a:tr>
              <a:tr h="5204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15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>
                    <a:solidFill>
                      <a:srgbClr val="11FF7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14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>
                    <a:solidFill>
                      <a:srgbClr val="11FF7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13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>
                    <a:solidFill>
                      <a:srgbClr val="11FF7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12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>
                    <a:solidFill>
                      <a:srgbClr val="11FF7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11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>
                    <a:solidFill>
                      <a:srgbClr val="11FF7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10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>
                    <a:solidFill>
                      <a:srgbClr val="11FF7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9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>
                    <a:solidFill>
                      <a:srgbClr val="11FF7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8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>
                    <a:solidFill>
                      <a:srgbClr val="11FF7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7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>
                    <a:solidFill>
                      <a:srgbClr val="11FF7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6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>
                    <a:solidFill>
                      <a:srgbClr val="11FF7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5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>
                    <a:solidFill>
                      <a:srgbClr val="11FF7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4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3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2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1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0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>
                    <a:solidFill>
                      <a:srgbClr val="FF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20722"/>
                  </a:ext>
                </a:extLst>
              </a:tr>
              <a:tr h="5204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+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1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-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+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2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-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+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3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-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+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4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-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+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5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-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6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3118348"/>
                  </a:ext>
                </a:extLst>
              </a:tr>
              <a:tr h="520430">
                <a:tc gridSpan="1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ordia New"/>
                        </a:rPr>
                        <a:t>Note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5913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3355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589" y="689160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Leistungsnachweise</a:t>
            </a:r>
            <a:r>
              <a:rPr lang="en-GB" altLang="de-DE" sz="1800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Einbringungsregeln</a:t>
            </a:r>
            <a:endParaRPr lang="en-GB" altLang="de-DE" sz="1800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536940" y="3552988"/>
            <a:ext cx="2532435" cy="11031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1 Schulaufgabe</a:t>
            </a:r>
          </a:p>
        </p:txBody>
      </p:sp>
      <p:sp>
        <p:nvSpPr>
          <p:cNvPr id="6" name="Rechteck 5"/>
          <p:cNvSpPr/>
          <p:nvPr/>
        </p:nvSpPr>
        <p:spPr>
          <a:xfrm>
            <a:off x="1536940" y="4963067"/>
            <a:ext cx="2532435" cy="1103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mind. 2 kleine Leistungsnachweise darunter wenigstens ein mündlicher</a:t>
            </a:r>
          </a:p>
        </p:txBody>
      </p:sp>
      <p:sp>
        <p:nvSpPr>
          <p:cNvPr id="12" name="Rechteck 11"/>
          <p:cNvSpPr/>
          <p:nvPr/>
        </p:nvSpPr>
        <p:spPr>
          <a:xfrm>
            <a:off x="4946040" y="4287626"/>
            <a:ext cx="2532435" cy="11031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Gewichtung</a:t>
            </a:r>
          </a:p>
          <a:p>
            <a:pPr algn="ctr"/>
            <a:r>
              <a:rPr lang="de-DE" sz="3200" dirty="0">
                <a:solidFill>
                  <a:schemeClr val="tx1"/>
                </a:solidFill>
              </a:rPr>
              <a:t>1 : 1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4" y="1218233"/>
            <a:ext cx="827868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Ermittlung</a:t>
            </a:r>
            <a:r>
              <a:rPr lang="en-GB" altLang="de-DE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der </a:t>
            </a: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Halbjahresleistung</a:t>
            </a:r>
            <a:r>
              <a:rPr lang="en-GB" altLang="de-DE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 </a:t>
            </a: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881350" y="2133390"/>
            <a:ext cx="3453322" cy="110314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u="sng" dirty="0">
                <a:solidFill>
                  <a:schemeClr val="tx1"/>
                </a:solidFill>
              </a:rPr>
              <a:t>Deutsch, Mathematik, Leistungsfach</a:t>
            </a:r>
          </a:p>
          <a:p>
            <a:pPr algn="ctr"/>
            <a:r>
              <a:rPr lang="de-DE" sz="1600" dirty="0">
                <a:solidFill>
                  <a:schemeClr val="tx1"/>
                </a:solidFill>
              </a:rPr>
              <a:t>jeweils in 12/1, 12/2, 13/1 </a:t>
            </a:r>
            <a:r>
              <a:rPr lang="de-DE" sz="1600" b="1" i="1" dirty="0">
                <a:solidFill>
                  <a:srgbClr val="FF0000"/>
                </a:solidFill>
              </a:rPr>
              <a:t>und</a:t>
            </a:r>
            <a:r>
              <a:rPr lang="de-DE" sz="1600" b="1" i="1" dirty="0">
                <a:solidFill>
                  <a:schemeClr val="tx1"/>
                </a:solidFill>
              </a:rPr>
              <a:t> </a:t>
            </a:r>
            <a:r>
              <a:rPr lang="de-DE" sz="1600" b="1" dirty="0">
                <a:solidFill>
                  <a:srgbClr val="FF0000"/>
                </a:solidFill>
              </a:rPr>
              <a:t>13/2</a:t>
            </a:r>
          </a:p>
        </p:txBody>
      </p:sp>
      <p:sp>
        <p:nvSpPr>
          <p:cNvPr id="10" name="Rechteck 9"/>
          <p:cNvSpPr/>
          <p:nvPr/>
        </p:nvSpPr>
        <p:spPr>
          <a:xfrm>
            <a:off x="4660741" y="2133390"/>
            <a:ext cx="3453322" cy="110314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u="sng" dirty="0">
                <a:solidFill>
                  <a:schemeClr val="tx1"/>
                </a:solidFill>
              </a:rPr>
              <a:t>Fächern auf </a:t>
            </a:r>
            <a:r>
              <a:rPr lang="de-DE" sz="1600" b="1" u="sng" dirty="0" err="1">
                <a:solidFill>
                  <a:schemeClr val="tx1"/>
                </a:solidFill>
              </a:rPr>
              <a:t>gA</a:t>
            </a:r>
            <a:endParaRPr lang="de-DE" sz="1600" b="1" u="sng" dirty="0">
              <a:solidFill>
                <a:schemeClr val="tx1"/>
              </a:solidFill>
            </a:endParaRPr>
          </a:p>
          <a:p>
            <a:pPr algn="ctr"/>
            <a:r>
              <a:rPr lang="de-DE" sz="1600" dirty="0">
                <a:solidFill>
                  <a:schemeClr val="tx1"/>
                </a:solidFill>
              </a:rPr>
              <a:t>jeweils </a:t>
            </a:r>
            <a:r>
              <a:rPr lang="de-DE" sz="1600" b="1" i="1" dirty="0">
                <a:solidFill>
                  <a:srgbClr val="00B050"/>
                </a:solidFill>
              </a:rPr>
              <a:t>nur </a:t>
            </a:r>
            <a:r>
              <a:rPr lang="de-DE" sz="1600" dirty="0">
                <a:solidFill>
                  <a:schemeClr val="tx1"/>
                </a:solidFill>
              </a:rPr>
              <a:t>in 12/1, 12/2, 13/1</a:t>
            </a:r>
          </a:p>
        </p:txBody>
      </p:sp>
      <p:sp>
        <p:nvSpPr>
          <p:cNvPr id="5" name="Rechteck 4"/>
          <p:cNvSpPr/>
          <p:nvPr/>
        </p:nvSpPr>
        <p:spPr>
          <a:xfrm>
            <a:off x="4069375" y="1816941"/>
            <a:ext cx="876665" cy="40229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und in</a:t>
            </a:r>
          </a:p>
        </p:txBody>
      </p:sp>
      <p:sp>
        <p:nvSpPr>
          <p:cNvPr id="13" name="Rechteck 12"/>
          <p:cNvSpPr/>
          <p:nvPr/>
        </p:nvSpPr>
        <p:spPr>
          <a:xfrm>
            <a:off x="463019" y="1816940"/>
            <a:ext cx="876665" cy="40229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in</a:t>
            </a:r>
          </a:p>
        </p:txBody>
      </p:sp>
      <p:sp>
        <p:nvSpPr>
          <p:cNvPr id="14" name="Rechteck 13"/>
          <p:cNvSpPr/>
          <p:nvPr/>
        </p:nvSpPr>
        <p:spPr>
          <a:xfrm>
            <a:off x="7675730" y="1816939"/>
            <a:ext cx="876665" cy="40229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gilt:</a:t>
            </a:r>
          </a:p>
        </p:txBody>
      </p:sp>
      <p:sp>
        <p:nvSpPr>
          <p:cNvPr id="19" name="Geschweifte Klammer rechts 18">
            <a:extLst>
              <a:ext uri="{FF2B5EF4-FFF2-40B4-BE49-F238E27FC236}">
                <a16:creationId xmlns:a16="http://schemas.microsoft.com/office/drawing/2014/main" id="{EAEBD777-C8EC-4461-B3DA-0B3EA40E52D2}"/>
              </a:ext>
            </a:extLst>
          </p:cNvPr>
          <p:cNvSpPr/>
          <p:nvPr/>
        </p:nvSpPr>
        <p:spPr>
          <a:xfrm>
            <a:off x="4386539" y="3819494"/>
            <a:ext cx="242335" cy="189370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43272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7199" y="715612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Leistungsnachweise</a:t>
            </a:r>
            <a:r>
              <a:rPr lang="en-GB" altLang="de-DE" sz="1800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Einbringungsregeln</a:t>
            </a:r>
            <a:endParaRPr lang="en-GB" altLang="de-DE" sz="1800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957697" y="4643306"/>
            <a:ext cx="2532435" cy="11031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mind. 1 kleiner </a:t>
            </a:r>
            <a:r>
              <a:rPr lang="de-DE" sz="1600" i="1" dirty="0">
                <a:solidFill>
                  <a:schemeClr val="tx1"/>
                </a:solidFill>
              </a:rPr>
              <a:t>schriftlicher</a:t>
            </a:r>
            <a:r>
              <a:rPr lang="de-DE" sz="1600" dirty="0">
                <a:solidFill>
                  <a:schemeClr val="tx1"/>
                </a:solidFill>
              </a:rPr>
              <a:t> Leistungsnachweis</a:t>
            </a:r>
          </a:p>
        </p:txBody>
      </p:sp>
      <p:sp>
        <p:nvSpPr>
          <p:cNvPr id="6" name="Rechteck 5"/>
          <p:cNvSpPr/>
          <p:nvPr/>
        </p:nvSpPr>
        <p:spPr>
          <a:xfrm>
            <a:off x="4957698" y="3231311"/>
            <a:ext cx="2532435" cy="1103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mind. 1 kleiner mündlicher Leistungsnachweis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3" y="1218233"/>
            <a:ext cx="827868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Ermittlung</a:t>
            </a:r>
            <a:r>
              <a:rPr lang="en-GB" altLang="de-DE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der </a:t>
            </a: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Halbjahresleistung</a:t>
            </a: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707092" y="1876581"/>
            <a:ext cx="3453322" cy="110314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u="sng" dirty="0">
                <a:solidFill>
                  <a:schemeClr val="tx1"/>
                </a:solidFill>
              </a:rPr>
              <a:t>in Fächern auf </a:t>
            </a:r>
            <a:r>
              <a:rPr lang="de-DE" sz="1600" b="1" u="sng" dirty="0" err="1">
                <a:solidFill>
                  <a:schemeClr val="tx1"/>
                </a:solidFill>
              </a:rPr>
              <a:t>gA</a:t>
            </a:r>
            <a:endParaRPr lang="de-DE" sz="1600" b="1" u="sng" dirty="0">
              <a:solidFill>
                <a:schemeClr val="tx1"/>
              </a:solidFill>
            </a:endParaRPr>
          </a:p>
          <a:p>
            <a:pPr algn="ctr"/>
            <a:r>
              <a:rPr lang="de-DE" sz="1600" dirty="0">
                <a:solidFill>
                  <a:schemeClr val="tx1"/>
                </a:solidFill>
              </a:rPr>
              <a:t>in </a:t>
            </a:r>
            <a:r>
              <a:rPr lang="de-DE" sz="1600" b="1" dirty="0">
                <a:solidFill>
                  <a:schemeClr val="tx1"/>
                </a:solidFill>
              </a:rPr>
              <a:t>13/2</a:t>
            </a:r>
          </a:p>
        </p:txBody>
      </p:sp>
      <p:sp>
        <p:nvSpPr>
          <p:cNvPr id="11" name="Rechteck 10"/>
          <p:cNvSpPr/>
          <p:nvPr/>
        </p:nvSpPr>
        <p:spPr>
          <a:xfrm>
            <a:off x="1600433" y="3231311"/>
            <a:ext cx="2532435" cy="11031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1 Schulaufgabe</a:t>
            </a:r>
          </a:p>
        </p:txBody>
      </p:sp>
      <p:cxnSp>
        <p:nvCxnSpPr>
          <p:cNvPr id="5" name="Gerader Verbinder 4"/>
          <p:cNvCxnSpPr/>
          <p:nvPr/>
        </p:nvCxnSpPr>
        <p:spPr>
          <a:xfrm>
            <a:off x="1600433" y="3248487"/>
            <a:ext cx="2532435" cy="107704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 flipV="1">
            <a:off x="1600433" y="3248487"/>
            <a:ext cx="2532435" cy="107704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7705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7199" y="660112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Leistungsnachweise</a:t>
            </a:r>
            <a:r>
              <a:rPr lang="en-GB" altLang="de-DE" sz="1800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Einbringungsregeln</a:t>
            </a:r>
            <a:endParaRPr lang="en-GB" altLang="de-DE" sz="1800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598147" y="4646344"/>
            <a:ext cx="2532435" cy="11031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mind. 1 kleiner </a:t>
            </a:r>
            <a:r>
              <a:rPr lang="de-DE" sz="1600" i="1" dirty="0">
                <a:solidFill>
                  <a:schemeClr val="tx1"/>
                </a:solidFill>
              </a:rPr>
              <a:t>schriftlicher</a:t>
            </a:r>
            <a:r>
              <a:rPr lang="de-DE" sz="1600" dirty="0">
                <a:solidFill>
                  <a:schemeClr val="tx1"/>
                </a:solidFill>
              </a:rPr>
              <a:t> Leistungsnachweis</a:t>
            </a:r>
          </a:p>
        </p:txBody>
      </p:sp>
      <p:sp>
        <p:nvSpPr>
          <p:cNvPr id="6" name="Rechteck 5"/>
          <p:cNvSpPr/>
          <p:nvPr/>
        </p:nvSpPr>
        <p:spPr>
          <a:xfrm>
            <a:off x="1598148" y="3234349"/>
            <a:ext cx="2532435" cy="1103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mind. 1 kleiner mündlicher Leistungsnachweis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3" y="1218233"/>
            <a:ext cx="827868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Ermittlung</a:t>
            </a:r>
            <a:r>
              <a:rPr lang="en-GB" altLang="de-DE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der </a:t>
            </a: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Halbjahresleistung</a:t>
            </a: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708721" y="1875862"/>
            <a:ext cx="3453322" cy="110314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u="sng" dirty="0">
                <a:solidFill>
                  <a:schemeClr val="tx1"/>
                </a:solidFill>
              </a:rPr>
              <a:t>in Fächern auf </a:t>
            </a:r>
            <a:r>
              <a:rPr lang="de-DE" sz="1600" b="1" u="sng" dirty="0" err="1">
                <a:solidFill>
                  <a:schemeClr val="tx1"/>
                </a:solidFill>
              </a:rPr>
              <a:t>gA</a:t>
            </a:r>
            <a:endParaRPr lang="de-DE" sz="1600" b="1" u="sng" dirty="0">
              <a:solidFill>
                <a:schemeClr val="tx1"/>
              </a:solidFill>
            </a:endParaRPr>
          </a:p>
          <a:p>
            <a:pPr algn="ctr"/>
            <a:r>
              <a:rPr lang="de-DE" sz="1600" dirty="0">
                <a:solidFill>
                  <a:schemeClr val="tx1"/>
                </a:solidFill>
              </a:rPr>
              <a:t>in </a:t>
            </a:r>
            <a:r>
              <a:rPr lang="de-DE" sz="1600" b="1" dirty="0">
                <a:solidFill>
                  <a:schemeClr val="tx1"/>
                </a:solidFill>
              </a:rPr>
              <a:t>13/2</a:t>
            </a:r>
          </a:p>
        </p:txBody>
      </p:sp>
      <p:sp>
        <p:nvSpPr>
          <p:cNvPr id="18" name="Geschweifte Klammer rechts 17"/>
          <p:cNvSpPr/>
          <p:nvPr/>
        </p:nvSpPr>
        <p:spPr>
          <a:xfrm>
            <a:off x="4431697" y="3537132"/>
            <a:ext cx="242335" cy="189370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4895825" y="3932412"/>
            <a:ext cx="2532435" cy="11031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Durchschnitt der kleinen Leistungsnachweise</a:t>
            </a:r>
            <a:endParaRPr lang="de-DE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272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602" y="673494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Leistungsnachweise</a:t>
            </a:r>
            <a:r>
              <a:rPr lang="en-GB" altLang="de-DE" sz="1800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Einbringungsregeln</a:t>
            </a:r>
            <a:endParaRPr lang="en-GB" altLang="de-DE" sz="1800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3" y="1218233"/>
            <a:ext cx="8278683" cy="397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de-DE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W-Seminar</a:t>
            </a:r>
          </a:p>
          <a:p>
            <a:pPr eaLnBrk="1" hangingPunct="1">
              <a:lnSpc>
                <a:spcPct val="100000"/>
              </a:lnSpc>
            </a:pPr>
            <a:endParaRPr lang="en-GB" altLang="de-DE" sz="16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endParaRPr lang="de-DE" sz="16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endParaRPr lang="de-DE" sz="16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endParaRPr lang="de-DE" sz="16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endParaRPr lang="de-DE" sz="16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endParaRPr lang="de-DE" sz="16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/>
            <a:endParaRPr lang="en-GB" altLang="de-DE" sz="20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/>
            <a:endParaRPr lang="en-GB" altLang="de-DE" sz="20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/>
            <a:r>
              <a:rPr lang="en-GB" altLang="de-DE" sz="2000" b="1" u="sng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Hinweis</a:t>
            </a:r>
            <a:r>
              <a:rPr lang="en-GB" altLang="de-DE" sz="2000" b="1" u="sng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</a:t>
            </a:r>
          </a:p>
          <a:p>
            <a:pPr eaLnBrk="1" hangingPunct="1"/>
            <a:r>
              <a:rPr lang="en-GB" altLang="de-DE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Das </a:t>
            </a:r>
            <a:r>
              <a:rPr lang="en-GB" altLang="de-DE" sz="18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Seminararbeitsthema</a:t>
            </a:r>
            <a:r>
              <a:rPr lang="en-GB" altLang="de-DE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18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wird</a:t>
            </a:r>
            <a:r>
              <a:rPr lang="en-GB" altLang="de-DE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in das </a:t>
            </a:r>
            <a:r>
              <a:rPr lang="en-GB" altLang="de-DE" sz="18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Abiturzeugnis</a:t>
            </a:r>
            <a:r>
              <a:rPr lang="en-GB" altLang="de-DE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18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aufgenommen</a:t>
            </a:r>
            <a:r>
              <a:rPr lang="en-GB" altLang="de-DE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eaLnBrk="1" hangingPunct="1"/>
            <a:r>
              <a:rPr lang="en-GB" altLang="de-DE" sz="18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Achtung</a:t>
            </a:r>
            <a:r>
              <a:rPr lang="en-GB" altLang="de-DE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GB" altLang="de-DE" sz="18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0 </a:t>
            </a:r>
            <a:r>
              <a:rPr lang="en-GB" altLang="de-DE" sz="1800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Punkte</a:t>
            </a:r>
            <a:r>
              <a:rPr lang="en-GB" altLang="de-DE" sz="18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in der </a:t>
            </a:r>
            <a:r>
              <a:rPr lang="en-GB" altLang="de-DE" sz="18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Seminararbeit</a:t>
            </a:r>
            <a:r>
              <a:rPr lang="en-GB" altLang="de-DE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1800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oder</a:t>
            </a:r>
            <a:r>
              <a:rPr lang="en-GB" altLang="de-DE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der </a:t>
            </a:r>
            <a:r>
              <a:rPr lang="en-GB" altLang="de-DE" sz="18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Präsentation</a:t>
            </a:r>
            <a:r>
              <a:rPr lang="en-GB" altLang="de-DE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1800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verhindern</a:t>
            </a:r>
            <a:r>
              <a:rPr lang="en-GB" altLang="de-DE" sz="18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die </a:t>
            </a:r>
            <a:r>
              <a:rPr lang="en-GB" altLang="de-DE" sz="1800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Zulassung</a:t>
            </a:r>
            <a:r>
              <a:rPr lang="en-GB" altLang="de-DE" sz="18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18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zur</a:t>
            </a:r>
            <a:r>
              <a:rPr lang="en-GB" altLang="de-DE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18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Abiturprüfung</a:t>
            </a:r>
            <a:r>
              <a:rPr lang="en-GB" altLang="de-DE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!</a:t>
            </a:r>
          </a:p>
          <a:p>
            <a:pPr eaLnBrk="1" hangingPunct="1">
              <a:lnSpc>
                <a:spcPct val="100000"/>
              </a:lnSpc>
            </a:pPr>
            <a:endParaRPr lang="en-GB" altLang="de-DE" sz="16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084407"/>
              </p:ext>
            </p:extLst>
          </p:nvPr>
        </p:nvGraphicFramePr>
        <p:xfrm>
          <a:off x="466928" y="1712486"/>
          <a:ext cx="8207288" cy="16510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1274750">
                  <a:extLst>
                    <a:ext uri="{9D8B030D-6E8A-4147-A177-3AD203B41FA5}">
                      <a16:colId xmlns:a16="http://schemas.microsoft.com/office/drawing/2014/main" val="855211314"/>
                    </a:ext>
                  </a:extLst>
                </a:gridCol>
                <a:gridCol w="4196776">
                  <a:extLst>
                    <a:ext uri="{9D8B030D-6E8A-4147-A177-3AD203B41FA5}">
                      <a16:colId xmlns:a16="http://schemas.microsoft.com/office/drawing/2014/main" val="1248195887"/>
                    </a:ext>
                  </a:extLst>
                </a:gridCol>
                <a:gridCol w="2735762">
                  <a:extLst>
                    <a:ext uri="{9D8B030D-6E8A-4147-A177-3AD203B41FA5}">
                      <a16:colId xmlns:a16="http://schemas.microsoft.com/office/drawing/2014/main" val="862814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12/1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Durchschnitt aus </a:t>
                      </a:r>
                      <a:br>
                        <a:rPr lang="de-DE" sz="1800" dirty="0"/>
                      </a:br>
                      <a:r>
                        <a:rPr lang="de-DE" sz="1800" dirty="0"/>
                        <a:t>mind. zwei kleinen</a:t>
                      </a:r>
                      <a:r>
                        <a:rPr lang="de-DE" sz="1800" baseline="0" dirty="0"/>
                        <a:t> Leistungsnachweisen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max. 15 Punkte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093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12/2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Durchschnitt aus</a:t>
                      </a:r>
                    </a:p>
                    <a:p>
                      <a:r>
                        <a:rPr lang="de-DE" sz="1800" dirty="0"/>
                        <a:t>mind. zwei kleinen Leistungsnachweisen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max. 15 Punkte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205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13/1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(Seminararbeit x 3 + Präsentation) :</a:t>
                      </a:r>
                      <a:r>
                        <a:rPr lang="de-DE" sz="1800" baseline="0" dirty="0"/>
                        <a:t> 2</a:t>
                      </a:r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/>
                        <a:t>max. 30 Punkte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246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2425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3F4C3720-4728-4C86-B1FD-E8E06AE0C694}"/>
              </a:ext>
            </a:extLst>
          </p:cNvPr>
          <p:cNvSpPr/>
          <p:nvPr/>
        </p:nvSpPr>
        <p:spPr>
          <a:xfrm>
            <a:off x="7140456" y="149221"/>
            <a:ext cx="1517400" cy="13461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3955" y="513871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Leistungsnachweise</a:t>
            </a:r>
            <a:r>
              <a:rPr lang="en-GB" altLang="de-DE" sz="1800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und </a:t>
            </a:r>
            <a:br>
              <a:rPr lang="en-GB" altLang="de-DE" sz="1800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Einbringungsregeln</a:t>
            </a:r>
            <a:endParaRPr lang="en-GB" altLang="de-DE" sz="1800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FD2B4BF-B26A-4608-A22D-0A88CB41DB20}"/>
              </a:ext>
            </a:extLst>
          </p:cNvPr>
          <p:cNvSpPr/>
          <p:nvPr/>
        </p:nvSpPr>
        <p:spPr>
          <a:xfrm>
            <a:off x="5782491" y="149221"/>
            <a:ext cx="1517400" cy="1346159"/>
          </a:xfrm>
          <a:prstGeom prst="ellipse">
            <a:avLst/>
          </a:prstGeom>
          <a:solidFill>
            <a:srgbClr val="D7B9E5"/>
          </a:solidFill>
          <a:ln>
            <a:solidFill>
              <a:srgbClr val="D7B9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3" y="1218233"/>
            <a:ext cx="8278683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Grundregeln</a:t>
            </a:r>
            <a:r>
              <a:rPr lang="en-GB" altLang="de-DE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zur</a:t>
            </a:r>
            <a:r>
              <a:rPr lang="en-GB" altLang="de-DE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Einbringung</a:t>
            </a:r>
            <a:r>
              <a:rPr lang="en-GB" altLang="de-DE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970E631-C26C-4734-9733-D4DF6B46299C}"/>
              </a:ext>
            </a:extLst>
          </p:cNvPr>
          <p:cNvSpPr txBox="1"/>
          <p:nvPr/>
        </p:nvSpPr>
        <p:spPr>
          <a:xfrm>
            <a:off x="5941926" y="345246"/>
            <a:ext cx="11985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breite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und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vertiefte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Allgemein-bildung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893414"/>
              </p:ext>
            </p:extLst>
          </p:nvPr>
        </p:nvGraphicFramePr>
        <p:xfrm>
          <a:off x="453927" y="1711101"/>
          <a:ext cx="8161894" cy="438912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4720239">
                  <a:extLst>
                    <a:ext uri="{9D8B030D-6E8A-4147-A177-3AD203B41FA5}">
                      <a16:colId xmlns:a16="http://schemas.microsoft.com/office/drawing/2014/main" val="3836661557"/>
                    </a:ext>
                  </a:extLst>
                </a:gridCol>
                <a:gridCol w="3441655">
                  <a:extLst>
                    <a:ext uri="{9D8B030D-6E8A-4147-A177-3AD203B41FA5}">
                      <a16:colId xmlns:a16="http://schemas.microsoft.com/office/drawing/2014/main" val="3861767410"/>
                    </a:ext>
                  </a:extLst>
                </a:gridCol>
              </a:tblGrid>
              <a:tr h="302270">
                <a:tc>
                  <a:txBody>
                    <a:bodyPr/>
                    <a:lstStyle/>
                    <a:p>
                      <a:r>
                        <a:rPr lang="de-DE" sz="1600" dirty="0"/>
                        <a:t>Fach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Einzubringende Halbjahresleistungen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575902"/>
                  </a:ext>
                </a:extLst>
              </a:tr>
              <a:tr h="302270">
                <a:tc>
                  <a:txBody>
                    <a:bodyPr/>
                    <a:lstStyle/>
                    <a:p>
                      <a:r>
                        <a:rPr lang="de-DE" sz="1600" dirty="0"/>
                        <a:t>Deutsch, Mathematik,</a:t>
                      </a:r>
                      <a:r>
                        <a:rPr lang="de-DE" sz="1600" baseline="0" dirty="0"/>
                        <a:t> Leistungsfach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jeweils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042290"/>
                  </a:ext>
                </a:extLst>
              </a:tr>
              <a:tr h="302270">
                <a:tc>
                  <a:txBody>
                    <a:bodyPr/>
                    <a:lstStyle/>
                    <a:p>
                      <a:r>
                        <a:rPr lang="de-DE" sz="1600" dirty="0"/>
                        <a:t>Abiturprüfungsfächer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jeweils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506981"/>
                  </a:ext>
                </a:extLst>
              </a:tr>
              <a:tr h="302270">
                <a:tc>
                  <a:txBody>
                    <a:bodyPr/>
                    <a:lstStyle/>
                    <a:p>
                      <a:r>
                        <a:rPr lang="de-DE" sz="1600" dirty="0"/>
                        <a:t>Pflicht- und Wahlpflichtfächer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„Pflichtbelegung</a:t>
                      </a:r>
                      <a:r>
                        <a:rPr lang="de-DE" sz="1600" baseline="0" dirty="0"/>
                        <a:t> minus eins“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919448"/>
                  </a:ext>
                </a:extLst>
              </a:tr>
              <a:tr h="302270">
                <a:tc>
                  <a:txBody>
                    <a:bodyPr/>
                    <a:lstStyle/>
                    <a:p>
                      <a:r>
                        <a:rPr lang="de-DE" sz="1600" dirty="0"/>
                        <a:t>Fremdsprachen bzw.</a:t>
                      </a:r>
                      <a:r>
                        <a:rPr lang="de-DE" sz="1600" baseline="0" dirty="0"/>
                        <a:t> Naturwissenschaften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jeweils mind.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778546"/>
                  </a:ext>
                </a:extLst>
              </a:tr>
              <a:tr h="302270">
                <a:tc>
                  <a:txBody>
                    <a:bodyPr/>
                    <a:lstStyle/>
                    <a:p>
                      <a:r>
                        <a:rPr lang="de-DE" sz="1600" dirty="0"/>
                        <a:t>Sport (ohne</a:t>
                      </a:r>
                      <a:r>
                        <a:rPr lang="de-DE" sz="1600" baseline="0" dirty="0"/>
                        <a:t> Leistungsfach)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0, höchstens 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454857"/>
                  </a:ext>
                </a:extLst>
              </a:tr>
              <a:tr h="302270">
                <a:tc>
                  <a:txBody>
                    <a:bodyPr/>
                    <a:lstStyle/>
                    <a:p>
                      <a:r>
                        <a:rPr lang="de-DE" sz="1600" dirty="0"/>
                        <a:t>Fächer des Zusatzangebots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0, höchstens</a:t>
                      </a:r>
                      <a:r>
                        <a:rPr lang="de-DE" sz="1600" baseline="0" dirty="0"/>
                        <a:t> 3 je Fach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046651"/>
                  </a:ext>
                </a:extLst>
              </a:tr>
              <a:tr h="302270">
                <a:tc>
                  <a:txBody>
                    <a:bodyPr/>
                    <a:lstStyle/>
                    <a:p>
                      <a:r>
                        <a:rPr lang="de-DE" sz="1600" dirty="0"/>
                        <a:t>Vertiefungskurs D und </a:t>
                      </a:r>
                      <a:r>
                        <a:rPr lang="de-DE" sz="1600" dirty="0" err="1"/>
                        <a:t>FS2</a:t>
                      </a:r>
                      <a:r>
                        <a:rPr lang="de-DE" sz="1600" dirty="0"/>
                        <a:t> </a:t>
                      </a:r>
                      <a:br>
                        <a:rPr lang="de-DE" sz="1600" dirty="0"/>
                      </a:br>
                      <a:r>
                        <a:rPr lang="de-DE" sz="1200" dirty="0"/>
                        <a:t>(aus 12/1 und 12/2)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3 (aus 12/1 und 12/2)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955258"/>
                  </a:ext>
                </a:extLst>
              </a:tr>
              <a:tr h="302270">
                <a:tc>
                  <a:txBody>
                    <a:bodyPr/>
                    <a:lstStyle/>
                    <a:p>
                      <a:r>
                        <a:rPr lang="de-DE" sz="1600" dirty="0"/>
                        <a:t>Vertiefungskurs M und </a:t>
                      </a:r>
                      <a:r>
                        <a:rPr lang="de-DE" sz="1600" dirty="0" err="1"/>
                        <a:t>NW2</a:t>
                      </a:r>
                      <a:r>
                        <a:rPr lang="de-DE" sz="1600" dirty="0"/>
                        <a:t>/</a:t>
                      </a:r>
                      <a:r>
                        <a:rPr lang="de-DE" sz="1600" dirty="0" err="1"/>
                        <a:t>Inf</a:t>
                      </a:r>
                      <a:r>
                        <a:rPr lang="de-DE" sz="1600" dirty="0"/>
                        <a:t>/</a:t>
                      </a:r>
                      <a:r>
                        <a:rPr lang="de-DE" sz="1600" dirty="0" err="1"/>
                        <a:t>Inf</a:t>
                      </a:r>
                      <a:r>
                        <a:rPr lang="de-DE" sz="1600" dirty="0"/>
                        <a:t> (spät)</a:t>
                      </a:r>
                      <a:r>
                        <a:rPr lang="de-DE" sz="1600" baseline="0" dirty="0"/>
                        <a:t> </a:t>
                      </a:r>
                      <a:br>
                        <a:rPr lang="de-DE" sz="1600" baseline="0" dirty="0"/>
                      </a:br>
                      <a:r>
                        <a:rPr lang="de-DE" sz="1200" dirty="0"/>
                        <a:t>(aus 12/1 und 12/2)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3 (aus 12/1 und 12/2)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3776605"/>
                  </a:ext>
                </a:extLst>
              </a:tr>
              <a:tr h="302270">
                <a:tc>
                  <a:txBody>
                    <a:bodyPr/>
                    <a:lstStyle/>
                    <a:p>
                      <a:r>
                        <a:rPr lang="de-DE" sz="1600" dirty="0"/>
                        <a:t>W-Seminar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93637"/>
                  </a:ext>
                </a:extLst>
              </a:tr>
              <a:tr h="302270">
                <a:tc>
                  <a:txBody>
                    <a:bodyPr/>
                    <a:lstStyle/>
                    <a:p>
                      <a:r>
                        <a:rPr lang="de-DE" sz="1600" dirty="0"/>
                        <a:t>Seminararbeit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im Umfang von 2 Halbjahresleistungen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553403"/>
                  </a:ext>
                </a:extLst>
              </a:tr>
              <a:tr h="302270">
                <a:tc>
                  <a:txBody>
                    <a:bodyPr/>
                    <a:lstStyle/>
                    <a:p>
                      <a:r>
                        <a:rPr lang="de-DE" sz="1600" dirty="0"/>
                        <a:t>Gesamt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538717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C8FA2BFF-A243-436F-8554-53589ADC2A97}"/>
              </a:ext>
            </a:extLst>
          </p:cNvPr>
          <p:cNvSpPr txBox="1"/>
          <p:nvPr/>
        </p:nvSpPr>
        <p:spPr>
          <a:xfrm>
            <a:off x="453927" y="6106604"/>
            <a:ext cx="81618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Hinweis: Die Pflichteinbringung ist im jeweiligen Fach der Pflichtbelegung zu entnehmen, </a:t>
            </a:r>
            <a:br>
              <a:rPr lang="de-DE" sz="1600" dirty="0"/>
            </a:br>
            <a:r>
              <a:rPr lang="de-DE" sz="1600" dirty="0"/>
              <a:t>„freie“ Einbringungen können auch aus der Zusatzbelegung erfolgen</a:t>
            </a:r>
            <a:r>
              <a:rPr lang="de-DE" dirty="0"/>
              <a:t>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B3A5EEA-DB35-4DFF-A4D9-88F05F825745}"/>
              </a:ext>
            </a:extLst>
          </p:cNvPr>
          <p:cNvSpPr txBox="1"/>
          <p:nvPr/>
        </p:nvSpPr>
        <p:spPr>
          <a:xfrm>
            <a:off x="7251707" y="396751"/>
            <a:ext cx="12948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individuelle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Wahl-</a:t>
            </a: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möglichkeiten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7290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2359" y="685487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de-DE" altLang="de-DE" sz="1800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Leistungsnachweise und Einbringungsregeln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3" y="1218233"/>
            <a:ext cx="8278683" cy="489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altLang="de-DE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Optionsregel</a:t>
            </a:r>
          </a:p>
          <a:p>
            <a:pPr eaLnBrk="1" hangingPunct="1">
              <a:lnSpc>
                <a:spcPct val="100000"/>
              </a:lnSpc>
            </a:pPr>
            <a:endParaRPr lang="en-GB" altLang="de-DE" sz="16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de-DE" altLang="de-DE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Anwendbar</a:t>
            </a:r>
            <a:r>
              <a:rPr lang="en-GB" altLang="de-DE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in </a:t>
            </a:r>
            <a:r>
              <a:rPr lang="de-DE" altLang="de-DE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Fächern</a:t>
            </a:r>
            <a:r>
              <a:rPr lang="en-GB" altLang="de-DE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, die </a:t>
            </a:r>
            <a:r>
              <a:rPr lang="de-DE" altLang="de-DE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über</a:t>
            </a:r>
            <a:r>
              <a:rPr lang="en-GB" altLang="de-DE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altLang="de-DE" sz="1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vier</a:t>
            </a:r>
            <a:r>
              <a:rPr lang="en-GB" altLang="de-DE" sz="1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altLang="de-DE" sz="1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Kurshalbjahre</a:t>
            </a:r>
            <a:r>
              <a:rPr lang="en-GB" altLang="de-DE" sz="1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altLang="de-DE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belegt</a:t>
            </a:r>
            <a:r>
              <a:rPr lang="en-GB" altLang="de-DE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altLang="de-DE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werden</a:t>
            </a:r>
            <a:r>
              <a:rPr lang="en-GB" altLang="de-DE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altLang="de-DE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müssen, aber </a:t>
            </a:r>
            <a:r>
              <a:rPr lang="de-DE" altLang="de-DE" sz="1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nicht als Abiturprüfungsfach</a:t>
            </a:r>
            <a:r>
              <a:rPr lang="de-DE" altLang="de-DE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gewählt worden sind</a:t>
            </a:r>
            <a:r>
              <a:rPr lang="en-GB" altLang="de-DE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00000"/>
              </a:lnSpc>
            </a:pPr>
            <a:endParaRPr lang="en-GB" altLang="de-DE" sz="16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</a:pPr>
            <a:endParaRPr lang="en-GB" altLang="de-DE" sz="16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de-DE" altLang="de-DE" sz="1600" b="1" u="sng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Möglichkeit</a:t>
            </a:r>
            <a:r>
              <a:rPr lang="en-GB" altLang="de-DE" sz="1600" b="1" u="sng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1:</a:t>
            </a:r>
            <a:r>
              <a:rPr lang="en-GB" altLang="de-DE" sz="16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	</a:t>
            </a:r>
            <a:r>
              <a:rPr lang="en-GB" altLang="de-DE" sz="1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Ersatz</a:t>
            </a:r>
            <a:r>
              <a:rPr lang="en-GB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einer</a:t>
            </a:r>
            <a:r>
              <a:rPr lang="en-GB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Halbjahresleistung</a:t>
            </a:r>
            <a:r>
              <a:rPr lang="en-GB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durch</a:t>
            </a:r>
            <a:r>
              <a:rPr lang="en-GB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eine</a:t>
            </a:r>
            <a:r>
              <a:rPr lang="en-GB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bessere</a:t>
            </a:r>
            <a:r>
              <a:rPr lang="en-GB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de-DE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noch</a:t>
            </a:r>
            <a:r>
              <a:rPr lang="en-GB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nicht</a:t>
            </a:r>
            <a:r>
              <a:rPr lang="en-GB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in der </a:t>
            </a:r>
            <a:br>
              <a:rPr lang="en-GB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			</a:t>
            </a:r>
            <a:r>
              <a:rPr lang="de-DE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Pflichteinbringung</a:t>
            </a:r>
            <a:r>
              <a:rPr lang="en-GB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berücksichtigte</a:t>
            </a:r>
            <a:r>
              <a:rPr lang="en-GB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Halbjahresleistung</a:t>
            </a:r>
            <a:r>
              <a:rPr lang="en-GB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00000"/>
              </a:lnSpc>
            </a:pPr>
            <a:endParaRPr lang="en-GB" altLang="de-DE" sz="16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de-DE" altLang="de-DE" sz="1600" b="1" u="sng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Möglichkeit</a:t>
            </a:r>
            <a:r>
              <a:rPr lang="en-GB" altLang="de-DE" sz="1600" b="1" u="sng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2:</a:t>
            </a:r>
            <a:r>
              <a:rPr lang="en-GB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	</a:t>
            </a:r>
            <a:r>
              <a:rPr lang="de-DE" altLang="de-DE" sz="1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Streichung</a:t>
            </a:r>
            <a:r>
              <a:rPr lang="en-GB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einer</a:t>
            </a:r>
            <a:r>
              <a:rPr lang="en-GB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Halbjahresleistung</a:t>
            </a:r>
            <a:r>
              <a:rPr lang="en-GB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, um </a:t>
            </a:r>
            <a:r>
              <a:rPr lang="de-DE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eine</a:t>
            </a:r>
            <a:r>
              <a:rPr lang="en-GB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Abiturfächerwahl</a:t>
            </a:r>
            <a:r>
              <a:rPr lang="en-GB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LI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im</a:t>
            </a:r>
            <a:r>
              <a:rPr lang="en-GB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Rahmen</a:t>
            </a:r>
            <a:r>
              <a:rPr lang="en-GB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GB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			von 40 </a:t>
            </a:r>
            <a:r>
              <a:rPr lang="de-DE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Pflichteinbringungen</a:t>
            </a:r>
            <a:r>
              <a:rPr lang="en-GB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zu</a:t>
            </a:r>
            <a:r>
              <a:rPr lang="en-GB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e-DE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ermöglichen</a:t>
            </a:r>
            <a:r>
              <a:rPr lang="en-GB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(</a:t>
            </a:r>
            <a:r>
              <a:rPr lang="de-AT" altLang="de-DE" sz="16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z.B</a:t>
            </a:r>
            <a:r>
              <a:rPr lang="en-GB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de-DE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bei</a:t>
            </a:r>
            <a:r>
              <a:rPr lang="en-GB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Wahl des 			</a:t>
            </a:r>
            <a:r>
              <a:rPr lang="de-DE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Leistungsfaches</a:t>
            </a:r>
            <a:r>
              <a:rPr lang="en-GB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Sport).</a:t>
            </a:r>
          </a:p>
          <a:p>
            <a:pPr eaLnBrk="1" hangingPunct="1">
              <a:lnSpc>
                <a:spcPct val="100000"/>
              </a:lnSpc>
            </a:pPr>
            <a:endParaRPr lang="en-GB" altLang="de-DE" sz="1600" b="1" u="sng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GB" altLang="de-DE" sz="1600" b="1" u="sng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Hinweis</a:t>
            </a:r>
            <a:r>
              <a:rPr lang="en-GB" altLang="de-DE" sz="1600" b="1" u="sng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In den </a:t>
            </a:r>
            <a:r>
              <a:rPr lang="en-GB" altLang="de-DE" sz="16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Fremdsprachen</a:t>
            </a:r>
            <a:r>
              <a:rPr lang="en-GB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16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Naturwissenschaften</a:t>
            </a:r>
            <a:r>
              <a:rPr lang="en-GB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16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dürfen</a:t>
            </a:r>
            <a:r>
              <a:rPr lang="en-GB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je </a:t>
            </a:r>
            <a:r>
              <a:rPr lang="en-GB" altLang="de-DE" sz="16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vier</a:t>
            </a:r>
            <a:r>
              <a:rPr lang="en-GB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16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Pflichteinbringungen</a:t>
            </a:r>
            <a:r>
              <a:rPr lang="en-GB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16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dadurch</a:t>
            </a:r>
            <a:r>
              <a:rPr lang="en-GB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16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nicht</a:t>
            </a:r>
            <a:r>
              <a:rPr lang="en-GB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16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unterschritten</a:t>
            </a:r>
            <a:r>
              <a:rPr lang="en-GB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16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werden</a:t>
            </a:r>
            <a:r>
              <a:rPr lang="en-GB" altLang="de-DE" sz="16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endParaRPr lang="de-DE" sz="1600" i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F4C3720-4728-4C86-B1FD-E8E06AE0C694}"/>
              </a:ext>
            </a:extLst>
          </p:cNvPr>
          <p:cNvSpPr/>
          <p:nvPr/>
        </p:nvSpPr>
        <p:spPr>
          <a:xfrm>
            <a:off x="7140456" y="149221"/>
            <a:ext cx="1517400" cy="13461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B3A5EEA-DB35-4DFF-A4D9-88F05F825745}"/>
              </a:ext>
            </a:extLst>
          </p:cNvPr>
          <p:cNvSpPr txBox="1"/>
          <p:nvPr/>
        </p:nvSpPr>
        <p:spPr>
          <a:xfrm>
            <a:off x="7251707" y="396751"/>
            <a:ext cx="12948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individuelle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Wahl-</a:t>
            </a: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möglichkeiten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0434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793" y="671986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Einbringungsbeispiel</a:t>
            </a:r>
            <a:r>
              <a:rPr lang="en-GB" altLang="de-DE" sz="1800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1 </a:t>
            </a:r>
          </a:p>
        </p:txBody>
      </p:sp>
      <p:graphicFrame>
        <p:nvGraphicFramePr>
          <p:cNvPr id="3" name="Tabelle 5">
            <a:extLst>
              <a:ext uri="{FF2B5EF4-FFF2-40B4-BE49-F238E27FC236}">
                <a16:creationId xmlns:a16="http://schemas.microsoft.com/office/drawing/2014/main" id="{27E6DCAB-9199-4C7D-A6D2-162159029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47881"/>
              </p:ext>
            </p:extLst>
          </p:nvPr>
        </p:nvGraphicFramePr>
        <p:xfrm>
          <a:off x="479071" y="1218233"/>
          <a:ext cx="5630365" cy="5364480"/>
        </p:xfrm>
        <a:graphic>
          <a:graphicData uri="http://schemas.openxmlformats.org/drawingml/2006/table">
            <a:tbl>
              <a:tblPr firstRow="1" firstCol="1" lastRow="1" lastCol="1">
                <a:tableStyleId>{3B4B98B0-60AC-42C2-AFA5-B58CD77FA1E5}</a:tableStyleId>
              </a:tblPr>
              <a:tblGrid>
                <a:gridCol w="1821069">
                  <a:extLst>
                    <a:ext uri="{9D8B030D-6E8A-4147-A177-3AD203B41FA5}">
                      <a16:colId xmlns:a16="http://schemas.microsoft.com/office/drawing/2014/main" val="3163556027"/>
                    </a:ext>
                  </a:extLst>
                </a:gridCol>
                <a:gridCol w="712101">
                  <a:extLst>
                    <a:ext uri="{9D8B030D-6E8A-4147-A177-3AD203B41FA5}">
                      <a16:colId xmlns:a16="http://schemas.microsoft.com/office/drawing/2014/main" val="3388193895"/>
                    </a:ext>
                  </a:extLst>
                </a:gridCol>
                <a:gridCol w="580560">
                  <a:extLst>
                    <a:ext uri="{9D8B030D-6E8A-4147-A177-3AD203B41FA5}">
                      <a16:colId xmlns:a16="http://schemas.microsoft.com/office/drawing/2014/main" val="3328961251"/>
                    </a:ext>
                  </a:extLst>
                </a:gridCol>
                <a:gridCol w="531223">
                  <a:extLst>
                    <a:ext uri="{9D8B030D-6E8A-4147-A177-3AD203B41FA5}">
                      <a16:colId xmlns:a16="http://schemas.microsoft.com/office/drawing/2014/main" val="1514671570"/>
                    </a:ext>
                  </a:extLst>
                </a:gridCol>
                <a:gridCol w="574765">
                  <a:extLst>
                    <a:ext uri="{9D8B030D-6E8A-4147-A177-3AD203B41FA5}">
                      <a16:colId xmlns:a16="http://schemas.microsoft.com/office/drawing/2014/main" val="3339884801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4096387308"/>
                    </a:ext>
                  </a:extLst>
                </a:gridCol>
                <a:gridCol w="456086">
                  <a:extLst>
                    <a:ext uri="{9D8B030D-6E8A-4147-A177-3AD203B41FA5}">
                      <a16:colId xmlns:a16="http://schemas.microsoft.com/office/drawing/2014/main" val="1338423855"/>
                    </a:ext>
                  </a:extLst>
                </a:gridCol>
                <a:gridCol w="837721">
                  <a:extLst>
                    <a:ext uri="{9D8B030D-6E8A-4147-A177-3AD203B41FA5}">
                      <a16:colId xmlns:a16="http://schemas.microsoft.com/office/drawing/2014/main" val="1150720705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Fach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S/M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12/1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12/2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13/1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13/2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E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3974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Deutsch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+mn-lt"/>
                        </a:rPr>
                        <a:t>S</a:t>
                      </a:r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4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46538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Mathematik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M</a:t>
                      </a:r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4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66781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00B050"/>
                          </a:solidFill>
                        </a:rPr>
                        <a:t>Leistungsfach Englisch</a:t>
                      </a:r>
                      <a:endParaRPr lang="de-DE" sz="14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S</a:t>
                      </a:r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4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30969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Biologie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05656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Physik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77944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Geschichte 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7993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 err="1"/>
                        <a:t>PuG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4676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Geographie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S</a:t>
                      </a:r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4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84873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Religionslehre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424486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Musik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1712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Sport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704328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21A0FF"/>
                          </a:solidFill>
                        </a:rPr>
                        <a:t>W-Seminar</a:t>
                      </a:r>
                      <a:endParaRPr lang="de-DE" sz="1400" b="1" dirty="0">
                        <a:solidFill>
                          <a:srgbClr val="21A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268219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rgbClr val="21A0FF"/>
                          </a:solidFill>
                          <a:latin typeface="+mn-lt"/>
                          <a:cs typeface="Arial" panose="020B0604020202020204" pitchFamily="34" charset="0"/>
                        </a:rPr>
                        <a:t>Seminararbeit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44019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Vokalensemble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96801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Summe</a:t>
                      </a:r>
                      <a:endParaRPr lang="de-DE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925046"/>
                  </a:ext>
                </a:extLst>
              </a:tr>
            </a:tbl>
          </a:graphicData>
        </a:graphic>
      </p:graphicFrame>
      <p:sp>
        <p:nvSpPr>
          <p:cNvPr id="15" name="Ellipse 14">
            <a:extLst>
              <a:ext uri="{FF2B5EF4-FFF2-40B4-BE49-F238E27FC236}">
                <a16:creationId xmlns:a16="http://schemas.microsoft.com/office/drawing/2014/main" id="{AFD2B4BF-B26A-4608-A22D-0A88CB41DB20}"/>
              </a:ext>
            </a:extLst>
          </p:cNvPr>
          <p:cNvSpPr/>
          <p:nvPr/>
        </p:nvSpPr>
        <p:spPr>
          <a:xfrm>
            <a:off x="5443126" y="33400"/>
            <a:ext cx="1517400" cy="1346159"/>
          </a:xfrm>
          <a:prstGeom prst="ellipse">
            <a:avLst/>
          </a:prstGeom>
          <a:solidFill>
            <a:srgbClr val="D7B9E5"/>
          </a:solidFill>
          <a:ln>
            <a:solidFill>
              <a:srgbClr val="D7B9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970E631-C26C-4734-9733-D4DF6B46299C}"/>
              </a:ext>
            </a:extLst>
          </p:cNvPr>
          <p:cNvSpPr txBox="1"/>
          <p:nvPr/>
        </p:nvSpPr>
        <p:spPr>
          <a:xfrm>
            <a:off x="5602561" y="268969"/>
            <a:ext cx="11985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breite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und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vertiefte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Allgemein-bildung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C4C9704-E7D8-4FD4-8CA3-833AF200AE85}"/>
              </a:ext>
            </a:extLst>
          </p:cNvPr>
          <p:cNvSpPr txBox="1"/>
          <p:nvPr/>
        </p:nvSpPr>
        <p:spPr>
          <a:xfrm>
            <a:off x="6084840" y="1515163"/>
            <a:ext cx="2426927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cs typeface="Arial" panose="020B0604020202020204" pitchFamily="34" charset="0"/>
              </a:rPr>
              <a:t>Deutsch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C4C9704-E7D8-4FD4-8CA3-833AF200AE85}"/>
              </a:ext>
            </a:extLst>
          </p:cNvPr>
          <p:cNvSpPr txBox="1"/>
          <p:nvPr/>
        </p:nvSpPr>
        <p:spPr>
          <a:xfrm>
            <a:off x="6084840" y="1882295"/>
            <a:ext cx="2426927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cs typeface="Arial" panose="020B0604020202020204" pitchFamily="34" charset="0"/>
              </a:rPr>
              <a:t>Mathematik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C4C9704-E7D8-4FD4-8CA3-833AF200AE85}"/>
              </a:ext>
            </a:extLst>
          </p:cNvPr>
          <p:cNvSpPr txBox="1"/>
          <p:nvPr/>
        </p:nvSpPr>
        <p:spPr>
          <a:xfrm>
            <a:off x="6084839" y="2251560"/>
            <a:ext cx="2426927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cs typeface="Arial" panose="020B0604020202020204" pitchFamily="34" charset="0"/>
              </a:rPr>
              <a:t>Leistungsfach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C4C9704-E7D8-4FD4-8CA3-833AF200AE85}"/>
              </a:ext>
            </a:extLst>
          </p:cNvPr>
          <p:cNvSpPr txBox="1"/>
          <p:nvPr/>
        </p:nvSpPr>
        <p:spPr>
          <a:xfrm>
            <a:off x="6084839" y="3876781"/>
            <a:ext cx="2426927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cs typeface="Arial" panose="020B0604020202020204" pitchFamily="34" charset="0"/>
              </a:rPr>
              <a:t>Abiturfach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C4C9704-E7D8-4FD4-8CA3-833AF200AE85}"/>
              </a:ext>
            </a:extLst>
          </p:cNvPr>
          <p:cNvSpPr txBox="1"/>
          <p:nvPr/>
        </p:nvSpPr>
        <p:spPr>
          <a:xfrm>
            <a:off x="6084839" y="2623866"/>
            <a:ext cx="2426927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cs typeface="Arial" panose="020B0604020202020204" pitchFamily="34" charset="0"/>
              </a:rPr>
              <a:t>Abiturfach</a:t>
            </a:r>
          </a:p>
        </p:txBody>
      </p:sp>
    </p:spTree>
    <p:extLst>
      <p:ext uri="{BB962C8B-B14F-4D97-AF65-F5344CB8AC3E}">
        <p14:creationId xmlns:p14="http://schemas.microsoft.com/office/powerpoint/2010/main" val="26628061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3570" y="609916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Einbringungsbeispiel</a:t>
            </a:r>
            <a:r>
              <a:rPr lang="en-GB" altLang="de-DE" sz="1800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1 </a:t>
            </a:r>
          </a:p>
        </p:txBody>
      </p:sp>
      <p:graphicFrame>
        <p:nvGraphicFramePr>
          <p:cNvPr id="3" name="Tabelle 5">
            <a:extLst>
              <a:ext uri="{FF2B5EF4-FFF2-40B4-BE49-F238E27FC236}">
                <a16:creationId xmlns:a16="http://schemas.microsoft.com/office/drawing/2014/main" id="{27E6DCAB-9199-4C7D-A6D2-162159029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346053"/>
              </p:ext>
            </p:extLst>
          </p:nvPr>
        </p:nvGraphicFramePr>
        <p:xfrm>
          <a:off x="479071" y="1218233"/>
          <a:ext cx="5630365" cy="5364480"/>
        </p:xfrm>
        <a:graphic>
          <a:graphicData uri="http://schemas.openxmlformats.org/drawingml/2006/table">
            <a:tbl>
              <a:tblPr firstRow="1" firstCol="1" lastRow="1" lastCol="1">
                <a:tableStyleId>{3B4B98B0-60AC-42C2-AFA5-B58CD77FA1E5}</a:tableStyleId>
              </a:tblPr>
              <a:tblGrid>
                <a:gridCol w="1821069">
                  <a:extLst>
                    <a:ext uri="{9D8B030D-6E8A-4147-A177-3AD203B41FA5}">
                      <a16:colId xmlns:a16="http://schemas.microsoft.com/office/drawing/2014/main" val="3163556027"/>
                    </a:ext>
                  </a:extLst>
                </a:gridCol>
                <a:gridCol w="712101">
                  <a:extLst>
                    <a:ext uri="{9D8B030D-6E8A-4147-A177-3AD203B41FA5}">
                      <a16:colId xmlns:a16="http://schemas.microsoft.com/office/drawing/2014/main" val="3388193895"/>
                    </a:ext>
                  </a:extLst>
                </a:gridCol>
                <a:gridCol w="580560">
                  <a:extLst>
                    <a:ext uri="{9D8B030D-6E8A-4147-A177-3AD203B41FA5}">
                      <a16:colId xmlns:a16="http://schemas.microsoft.com/office/drawing/2014/main" val="3328961251"/>
                    </a:ext>
                  </a:extLst>
                </a:gridCol>
                <a:gridCol w="531223">
                  <a:extLst>
                    <a:ext uri="{9D8B030D-6E8A-4147-A177-3AD203B41FA5}">
                      <a16:colId xmlns:a16="http://schemas.microsoft.com/office/drawing/2014/main" val="1514671570"/>
                    </a:ext>
                  </a:extLst>
                </a:gridCol>
                <a:gridCol w="574765">
                  <a:extLst>
                    <a:ext uri="{9D8B030D-6E8A-4147-A177-3AD203B41FA5}">
                      <a16:colId xmlns:a16="http://schemas.microsoft.com/office/drawing/2014/main" val="3339884801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4096387308"/>
                    </a:ext>
                  </a:extLst>
                </a:gridCol>
                <a:gridCol w="456086">
                  <a:extLst>
                    <a:ext uri="{9D8B030D-6E8A-4147-A177-3AD203B41FA5}">
                      <a16:colId xmlns:a16="http://schemas.microsoft.com/office/drawing/2014/main" val="1338423855"/>
                    </a:ext>
                  </a:extLst>
                </a:gridCol>
                <a:gridCol w="837721">
                  <a:extLst>
                    <a:ext uri="{9D8B030D-6E8A-4147-A177-3AD203B41FA5}">
                      <a16:colId xmlns:a16="http://schemas.microsoft.com/office/drawing/2014/main" val="1150720705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Fach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S/M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12/1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12/2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13/1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13/2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E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3974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Deutsch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+mn-lt"/>
                        </a:rPr>
                        <a:t>S</a:t>
                      </a:r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4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46538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Mathematik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M</a:t>
                      </a:r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4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66781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00B050"/>
                          </a:solidFill>
                        </a:rPr>
                        <a:t>Leistungsfach Englisch</a:t>
                      </a:r>
                      <a:endParaRPr lang="de-DE" sz="14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S</a:t>
                      </a:r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4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30969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Biologie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05656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Physik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77944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Geschichte 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7993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 err="1"/>
                        <a:t>PuG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4676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Geographie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S</a:t>
                      </a:r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4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84873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Religionslehre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424486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Musik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1712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Sport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704328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21A0FF"/>
                          </a:solidFill>
                        </a:rPr>
                        <a:t>W-Seminar</a:t>
                      </a:r>
                      <a:endParaRPr lang="de-DE" sz="1400" b="1" dirty="0">
                        <a:solidFill>
                          <a:srgbClr val="21A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268219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rgbClr val="21A0FF"/>
                          </a:solidFill>
                          <a:latin typeface="+mn-lt"/>
                          <a:cs typeface="Arial" panose="020B0604020202020204" pitchFamily="34" charset="0"/>
                        </a:rPr>
                        <a:t>Seminararbeit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44019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Vokalensemble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96801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Summe</a:t>
                      </a:r>
                      <a:endParaRPr lang="de-DE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925046"/>
                  </a:ext>
                </a:extLst>
              </a:tr>
            </a:tbl>
          </a:graphicData>
        </a:graphic>
      </p:graphicFrame>
      <p:sp>
        <p:nvSpPr>
          <p:cNvPr id="15" name="Ellipse 14">
            <a:extLst>
              <a:ext uri="{FF2B5EF4-FFF2-40B4-BE49-F238E27FC236}">
                <a16:creationId xmlns:a16="http://schemas.microsoft.com/office/drawing/2014/main" id="{AFD2B4BF-B26A-4608-A22D-0A88CB41DB20}"/>
              </a:ext>
            </a:extLst>
          </p:cNvPr>
          <p:cNvSpPr/>
          <p:nvPr/>
        </p:nvSpPr>
        <p:spPr>
          <a:xfrm>
            <a:off x="5480833" y="9000"/>
            <a:ext cx="1517400" cy="1346159"/>
          </a:xfrm>
          <a:prstGeom prst="ellipse">
            <a:avLst/>
          </a:prstGeom>
          <a:solidFill>
            <a:srgbClr val="D7B9E5"/>
          </a:solidFill>
          <a:ln>
            <a:solidFill>
              <a:srgbClr val="D7B9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970E631-C26C-4734-9733-D4DF6B46299C}"/>
              </a:ext>
            </a:extLst>
          </p:cNvPr>
          <p:cNvSpPr txBox="1"/>
          <p:nvPr/>
        </p:nvSpPr>
        <p:spPr>
          <a:xfrm>
            <a:off x="5640268" y="269690"/>
            <a:ext cx="11985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breite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und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vertiefte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Allgemein-bildung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C4C9704-E7D8-4FD4-8CA3-833AF200AE85}"/>
              </a:ext>
            </a:extLst>
          </p:cNvPr>
          <p:cNvSpPr txBox="1"/>
          <p:nvPr/>
        </p:nvSpPr>
        <p:spPr>
          <a:xfrm>
            <a:off x="6084840" y="1515163"/>
            <a:ext cx="2426927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cs typeface="Arial" panose="020B0604020202020204" pitchFamily="34" charset="0"/>
              </a:rPr>
              <a:t>Deutsch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C4C9704-E7D8-4FD4-8CA3-833AF200AE85}"/>
              </a:ext>
            </a:extLst>
          </p:cNvPr>
          <p:cNvSpPr txBox="1"/>
          <p:nvPr/>
        </p:nvSpPr>
        <p:spPr>
          <a:xfrm>
            <a:off x="6084840" y="1882295"/>
            <a:ext cx="2426927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cs typeface="Arial" panose="020B0604020202020204" pitchFamily="34" charset="0"/>
              </a:rPr>
              <a:t>Mathematik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C4C9704-E7D8-4FD4-8CA3-833AF200AE85}"/>
              </a:ext>
            </a:extLst>
          </p:cNvPr>
          <p:cNvSpPr txBox="1"/>
          <p:nvPr/>
        </p:nvSpPr>
        <p:spPr>
          <a:xfrm>
            <a:off x="6084839" y="2251560"/>
            <a:ext cx="2426927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cs typeface="Arial" panose="020B0604020202020204" pitchFamily="34" charset="0"/>
              </a:rPr>
              <a:t>Leistungsfach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C4C9704-E7D8-4FD4-8CA3-833AF200AE85}"/>
              </a:ext>
            </a:extLst>
          </p:cNvPr>
          <p:cNvSpPr txBox="1"/>
          <p:nvPr/>
        </p:nvSpPr>
        <p:spPr>
          <a:xfrm>
            <a:off x="6084839" y="3876781"/>
            <a:ext cx="2426927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cs typeface="Arial" panose="020B0604020202020204" pitchFamily="34" charset="0"/>
              </a:rPr>
              <a:t>Abiturfach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C4C9704-E7D8-4FD4-8CA3-833AF200AE85}"/>
              </a:ext>
            </a:extLst>
          </p:cNvPr>
          <p:cNvSpPr txBox="1"/>
          <p:nvPr/>
        </p:nvSpPr>
        <p:spPr>
          <a:xfrm>
            <a:off x="6084839" y="2623866"/>
            <a:ext cx="2426927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cs typeface="Arial" panose="020B0604020202020204" pitchFamily="34" charset="0"/>
              </a:rPr>
              <a:t>Abiturfach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3074799-BDF6-4A78-8002-84999E613450}"/>
              </a:ext>
            </a:extLst>
          </p:cNvPr>
          <p:cNvSpPr txBox="1"/>
          <p:nvPr/>
        </p:nvSpPr>
        <p:spPr>
          <a:xfrm>
            <a:off x="6109436" y="5406590"/>
            <a:ext cx="2426927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cs typeface="Arial" panose="020B0604020202020204" pitchFamily="34" charset="0"/>
              </a:rPr>
              <a:t>W-Seminar/Seminararbeit</a:t>
            </a:r>
          </a:p>
        </p:txBody>
      </p:sp>
    </p:spTree>
    <p:extLst>
      <p:ext uri="{BB962C8B-B14F-4D97-AF65-F5344CB8AC3E}">
        <p14:creationId xmlns:p14="http://schemas.microsoft.com/office/powerpoint/2010/main" val="16049891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4272" y="523532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Einbringungsbeispiel</a:t>
            </a:r>
            <a:r>
              <a:rPr lang="en-GB" altLang="de-DE" sz="1800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1 </a:t>
            </a:r>
          </a:p>
        </p:txBody>
      </p:sp>
      <p:graphicFrame>
        <p:nvGraphicFramePr>
          <p:cNvPr id="3" name="Tabelle 5">
            <a:extLst>
              <a:ext uri="{FF2B5EF4-FFF2-40B4-BE49-F238E27FC236}">
                <a16:creationId xmlns:a16="http://schemas.microsoft.com/office/drawing/2014/main" id="{27E6DCAB-9199-4C7D-A6D2-162159029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858782"/>
              </p:ext>
            </p:extLst>
          </p:nvPr>
        </p:nvGraphicFramePr>
        <p:xfrm>
          <a:off x="479071" y="1218233"/>
          <a:ext cx="5630365" cy="5364480"/>
        </p:xfrm>
        <a:graphic>
          <a:graphicData uri="http://schemas.openxmlformats.org/drawingml/2006/table">
            <a:tbl>
              <a:tblPr firstRow="1" firstCol="1" lastRow="1" lastCol="1">
                <a:tableStyleId>{3B4B98B0-60AC-42C2-AFA5-B58CD77FA1E5}</a:tableStyleId>
              </a:tblPr>
              <a:tblGrid>
                <a:gridCol w="1821069">
                  <a:extLst>
                    <a:ext uri="{9D8B030D-6E8A-4147-A177-3AD203B41FA5}">
                      <a16:colId xmlns:a16="http://schemas.microsoft.com/office/drawing/2014/main" val="3163556027"/>
                    </a:ext>
                  </a:extLst>
                </a:gridCol>
                <a:gridCol w="712101">
                  <a:extLst>
                    <a:ext uri="{9D8B030D-6E8A-4147-A177-3AD203B41FA5}">
                      <a16:colId xmlns:a16="http://schemas.microsoft.com/office/drawing/2014/main" val="3388193895"/>
                    </a:ext>
                  </a:extLst>
                </a:gridCol>
                <a:gridCol w="580560">
                  <a:extLst>
                    <a:ext uri="{9D8B030D-6E8A-4147-A177-3AD203B41FA5}">
                      <a16:colId xmlns:a16="http://schemas.microsoft.com/office/drawing/2014/main" val="3328961251"/>
                    </a:ext>
                  </a:extLst>
                </a:gridCol>
                <a:gridCol w="531223">
                  <a:extLst>
                    <a:ext uri="{9D8B030D-6E8A-4147-A177-3AD203B41FA5}">
                      <a16:colId xmlns:a16="http://schemas.microsoft.com/office/drawing/2014/main" val="1514671570"/>
                    </a:ext>
                  </a:extLst>
                </a:gridCol>
                <a:gridCol w="574765">
                  <a:extLst>
                    <a:ext uri="{9D8B030D-6E8A-4147-A177-3AD203B41FA5}">
                      <a16:colId xmlns:a16="http://schemas.microsoft.com/office/drawing/2014/main" val="3339884801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4096387308"/>
                    </a:ext>
                  </a:extLst>
                </a:gridCol>
                <a:gridCol w="456086">
                  <a:extLst>
                    <a:ext uri="{9D8B030D-6E8A-4147-A177-3AD203B41FA5}">
                      <a16:colId xmlns:a16="http://schemas.microsoft.com/office/drawing/2014/main" val="1338423855"/>
                    </a:ext>
                  </a:extLst>
                </a:gridCol>
                <a:gridCol w="837721">
                  <a:extLst>
                    <a:ext uri="{9D8B030D-6E8A-4147-A177-3AD203B41FA5}">
                      <a16:colId xmlns:a16="http://schemas.microsoft.com/office/drawing/2014/main" val="1150720705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Fach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S/M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12/1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12/2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13/1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13/2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E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3974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Deutsch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+mn-lt"/>
                        </a:rPr>
                        <a:t>S</a:t>
                      </a:r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4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46538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Mathematik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M</a:t>
                      </a:r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4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66781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00B050"/>
                          </a:solidFill>
                        </a:rPr>
                        <a:t>Leistungsfach Englisch</a:t>
                      </a:r>
                      <a:endParaRPr lang="de-DE" sz="14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S</a:t>
                      </a:r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4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30969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Biologie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4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05656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Physik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3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77944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Geschichte 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3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7993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 err="1"/>
                        <a:t>PuG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4676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Geographie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S</a:t>
                      </a:r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4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84873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Religionslehre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3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424486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Musik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3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1712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Sport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704328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21A0FF"/>
                          </a:solidFill>
                        </a:rPr>
                        <a:t>W-Seminar</a:t>
                      </a:r>
                      <a:endParaRPr lang="de-DE" sz="1400" b="1" dirty="0">
                        <a:solidFill>
                          <a:srgbClr val="21A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2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268219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rgbClr val="21A0FF"/>
                          </a:solidFill>
                          <a:latin typeface="+mn-lt"/>
                          <a:cs typeface="Arial" panose="020B0604020202020204" pitchFamily="34" charset="0"/>
                        </a:rPr>
                        <a:t>Seminararbeit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44019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Vokalensemble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96801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Summe</a:t>
                      </a:r>
                      <a:endParaRPr lang="de-DE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i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37</a:t>
                      </a:r>
                      <a:endParaRPr lang="de-DE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925046"/>
                  </a:ext>
                </a:extLst>
              </a:tr>
            </a:tbl>
          </a:graphicData>
        </a:graphic>
      </p:graphicFrame>
      <p:sp>
        <p:nvSpPr>
          <p:cNvPr id="7" name="Ellipse 6">
            <a:extLst>
              <a:ext uri="{FF2B5EF4-FFF2-40B4-BE49-F238E27FC236}">
                <a16:creationId xmlns:a16="http://schemas.microsoft.com/office/drawing/2014/main" id="{3F4C3720-4728-4C86-B1FD-E8E06AE0C694}"/>
              </a:ext>
            </a:extLst>
          </p:cNvPr>
          <p:cNvSpPr/>
          <p:nvPr/>
        </p:nvSpPr>
        <p:spPr>
          <a:xfrm>
            <a:off x="7140456" y="149221"/>
            <a:ext cx="1517400" cy="13461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B3A5EEA-DB35-4DFF-A4D9-88F05F825745}"/>
              </a:ext>
            </a:extLst>
          </p:cNvPr>
          <p:cNvSpPr txBox="1"/>
          <p:nvPr/>
        </p:nvSpPr>
        <p:spPr>
          <a:xfrm>
            <a:off x="7251707" y="396751"/>
            <a:ext cx="12948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individuelle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Wahl-</a:t>
            </a: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möglichkeiten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FD2B4BF-B26A-4608-A22D-0A88CB41DB20}"/>
              </a:ext>
            </a:extLst>
          </p:cNvPr>
          <p:cNvSpPr/>
          <p:nvPr/>
        </p:nvSpPr>
        <p:spPr>
          <a:xfrm>
            <a:off x="5782491" y="149221"/>
            <a:ext cx="1517400" cy="1346159"/>
          </a:xfrm>
          <a:prstGeom prst="ellipse">
            <a:avLst/>
          </a:prstGeom>
          <a:solidFill>
            <a:srgbClr val="D7B9E5"/>
          </a:solidFill>
          <a:ln>
            <a:solidFill>
              <a:srgbClr val="D7B9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970E631-C26C-4734-9733-D4DF6B46299C}"/>
              </a:ext>
            </a:extLst>
          </p:cNvPr>
          <p:cNvSpPr txBox="1"/>
          <p:nvPr/>
        </p:nvSpPr>
        <p:spPr>
          <a:xfrm>
            <a:off x="5941926" y="345246"/>
            <a:ext cx="11985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breite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und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vertiefte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Allgemein-bildung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C4C9704-E7D8-4FD4-8CA3-833AF200AE85}"/>
              </a:ext>
            </a:extLst>
          </p:cNvPr>
          <p:cNvSpPr txBox="1"/>
          <p:nvPr/>
        </p:nvSpPr>
        <p:spPr>
          <a:xfrm>
            <a:off x="6097930" y="4590238"/>
            <a:ext cx="2426927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cs typeface="Arial" panose="020B0604020202020204" pitchFamily="34" charset="0"/>
              </a:rPr>
              <a:t>Pflichtbelegung minus eins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C4C9704-E7D8-4FD4-8CA3-833AF200AE85}"/>
              </a:ext>
            </a:extLst>
          </p:cNvPr>
          <p:cNvSpPr txBox="1"/>
          <p:nvPr/>
        </p:nvSpPr>
        <p:spPr>
          <a:xfrm>
            <a:off x="6097932" y="2864108"/>
            <a:ext cx="2426927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cs typeface="Arial" panose="020B0604020202020204" pitchFamily="34" charset="0"/>
              </a:rPr>
              <a:t>Pflichtbelegung minus eins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C4C9704-E7D8-4FD4-8CA3-833AF200AE85}"/>
              </a:ext>
            </a:extLst>
          </p:cNvPr>
          <p:cNvSpPr txBox="1"/>
          <p:nvPr/>
        </p:nvSpPr>
        <p:spPr>
          <a:xfrm>
            <a:off x="6097931" y="3246602"/>
            <a:ext cx="2426927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cs typeface="Arial" panose="020B0604020202020204" pitchFamily="34" charset="0"/>
              </a:rPr>
              <a:t>Pflichtbelegung minus eins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C4C9704-E7D8-4FD4-8CA3-833AF200AE85}"/>
              </a:ext>
            </a:extLst>
          </p:cNvPr>
          <p:cNvSpPr txBox="1"/>
          <p:nvPr/>
        </p:nvSpPr>
        <p:spPr>
          <a:xfrm>
            <a:off x="6097931" y="3629096"/>
            <a:ext cx="2426927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cs typeface="Arial" panose="020B0604020202020204" pitchFamily="34" charset="0"/>
              </a:rPr>
              <a:t>Pflichtbelegung minus eins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C4C9704-E7D8-4FD4-8CA3-833AF200AE85}"/>
              </a:ext>
            </a:extLst>
          </p:cNvPr>
          <p:cNvSpPr txBox="1"/>
          <p:nvPr/>
        </p:nvSpPr>
        <p:spPr>
          <a:xfrm>
            <a:off x="6097930" y="4207744"/>
            <a:ext cx="2426927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cs typeface="Arial" panose="020B0604020202020204" pitchFamily="34" charset="0"/>
              </a:rPr>
              <a:t>Pflichtbelegung minus eins</a:t>
            </a:r>
          </a:p>
        </p:txBody>
      </p:sp>
    </p:spTree>
    <p:extLst>
      <p:ext uri="{BB962C8B-B14F-4D97-AF65-F5344CB8AC3E}">
        <p14:creationId xmlns:p14="http://schemas.microsoft.com/office/powerpoint/2010/main" val="2154165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544" y="627513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Belegung</a:t>
            </a:r>
            <a:r>
              <a:rPr lang="en-GB" altLang="de-DE" sz="1800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Belegungsbeispiele</a:t>
            </a:r>
            <a:endParaRPr lang="en-GB" altLang="de-DE" sz="1800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3" y="1218233"/>
            <a:ext cx="827868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Pflichtbelegung</a:t>
            </a: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A87195EA-982C-42DB-B654-04BBDFBF9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217474"/>
              </p:ext>
            </p:extLst>
          </p:nvPr>
        </p:nvGraphicFramePr>
        <p:xfrm>
          <a:off x="492153" y="1639258"/>
          <a:ext cx="8182061" cy="493776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791716">
                  <a:extLst>
                    <a:ext uri="{9D8B030D-6E8A-4147-A177-3AD203B41FA5}">
                      <a16:colId xmlns:a16="http://schemas.microsoft.com/office/drawing/2014/main" val="1347001405"/>
                    </a:ext>
                  </a:extLst>
                </a:gridCol>
                <a:gridCol w="423238">
                  <a:extLst>
                    <a:ext uri="{9D8B030D-6E8A-4147-A177-3AD203B41FA5}">
                      <a16:colId xmlns:a16="http://schemas.microsoft.com/office/drawing/2014/main" val="2753184644"/>
                    </a:ext>
                  </a:extLst>
                </a:gridCol>
                <a:gridCol w="423238">
                  <a:extLst>
                    <a:ext uri="{9D8B030D-6E8A-4147-A177-3AD203B41FA5}">
                      <a16:colId xmlns:a16="http://schemas.microsoft.com/office/drawing/2014/main" val="2323025800"/>
                    </a:ext>
                  </a:extLst>
                </a:gridCol>
                <a:gridCol w="5692855">
                  <a:extLst>
                    <a:ext uri="{9D8B030D-6E8A-4147-A177-3AD203B41FA5}">
                      <a16:colId xmlns:a16="http://schemas.microsoft.com/office/drawing/2014/main" val="1172481008"/>
                    </a:ext>
                  </a:extLst>
                </a:gridCol>
                <a:gridCol w="851014">
                  <a:extLst>
                    <a:ext uri="{9D8B030D-6E8A-4147-A177-3AD203B41FA5}">
                      <a16:colId xmlns:a16="http://schemas.microsoft.com/office/drawing/2014/main" val="1782613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err="1"/>
                        <a:t>Jgst</a:t>
                      </a:r>
                      <a:r>
                        <a:rPr lang="de-DE" sz="1600" dirty="0"/>
                        <a:t>.</a:t>
                      </a:r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Pflichtfächer </a:t>
                      </a:r>
                      <a:r>
                        <a:rPr lang="de-DE" sz="1600" b="1" kern="1200" dirty="0">
                          <a:solidFill>
                            <a:srgbClr val="355D9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und Wahlpflichtfächer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de-DE" sz="1400" dirty="0"/>
                        <a:t>Wochen-stunden</a:t>
                      </a:r>
                      <a:endParaRPr lang="de-DE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325914"/>
                  </a:ext>
                </a:extLst>
              </a:tr>
              <a:tr h="3261360">
                <a:tc>
                  <a:txBody>
                    <a:bodyPr/>
                    <a:lstStyle/>
                    <a:p>
                      <a:r>
                        <a:rPr lang="de-DE" sz="1600" dirty="0" err="1"/>
                        <a:t>Q12</a:t>
                      </a:r>
                      <a:r>
                        <a:rPr lang="de-DE" sz="1600" dirty="0"/>
                        <a:t> </a:t>
                      </a:r>
                    </a:p>
                    <a:p>
                      <a:r>
                        <a:rPr lang="de-DE" sz="1600" dirty="0"/>
                        <a:t>und </a:t>
                      </a:r>
                    </a:p>
                    <a:p>
                      <a:r>
                        <a:rPr lang="de-DE" sz="1600" dirty="0" err="1"/>
                        <a:t>Q13</a:t>
                      </a:r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Deutsch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Mathematik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600" b="0" kern="1200" dirty="0">
                          <a:solidFill>
                            <a:srgbClr val="355D90"/>
                          </a:solidFill>
                          <a:latin typeface="+mn-lt"/>
                          <a:cs typeface="Arial" panose="020B0604020202020204" pitchFamily="34" charset="0"/>
                        </a:rPr>
                        <a:t>eine fortgeführte Fremdsprache (E, L, F, Ita)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600" b="0" kern="1200" dirty="0">
                          <a:solidFill>
                            <a:srgbClr val="355D9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eine Naturwissenschaft </a:t>
                      </a:r>
                      <a:r>
                        <a:rPr lang="de-DE" sz="1400" b="0" kern="1200" dirty="0">
                          <a:solidFill>
                            <a:srgbClr val="355D9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(Biologie, Chemie, Physik)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eine weitere fortgeführte Fremdsprache </a:t>
                      </a:r>
                      <a:b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oder eine spät beginnende Fremdsprache</a:t>
                      </a:r>
                      <a:b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oder eine weitere Naturwissenschaft</a:t>
                      </a:r>
                      <a:b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oder Informatik (nur </a:t>
                      </a:r>
                      <a:r>
                        <a:rPr lang="de-DE" sz="1600" kern="1200" dirty="0" err="1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NTG</a:t>
                      </a: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oder spät beginnende Informatik (HG, SG, </a:t>
                      </a:r>
                      <a:r>
                        <a:rPr lang="de-DE" sz="1600" kern="1200" dirty="0" err="1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MuG</a:t>
                      </a: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600" kern="1200" dirty="0" err="1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WWG</a:t>
                      </a: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600" kern="1200" dirty="0" err="1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SWG</a:t>
                      </a: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Religionslehre bzw. Ethik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Geschichte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Kunst oder Musik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Sport</a:t>
                      </a:r>
                      <a:endParaRPr lang="de-DE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4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4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de-DE" sz="1600" kern="1200" dirty="0">
                        <a:solidFill>
                          <a:srgbClr val="DAE3F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de-DE" sz="1600" kern="1200" dirty="0">
                        <a:solidFill>
                          <a:srgbClr val="DAE3F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de-DE" sz="1600" kern="1200" dirty="0">
                        <a:solidFill>
                          <a:srgbClr val="DAE3F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de-DE" sz="16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2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2</a:t>
                      </a:r>
                      <a:endParaRPr lang="de-DE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780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nur Q12</a:t>
                      </a:r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/>
                        <a:t>Politik und Gesellschaft </a:t>
                      </a:r>
                      <a:r>
                        <a:rPr lang="de-DE" sz="1400" kern="1200" dirty="0"/>
                        <a:t>(</a:t>
                      </a:r>
                      <a:r>
                        <a:rPr lang="de-DE" sz="1400" kern="1200" dirty="0" err="1"/>
                        <a:t>PuG</a:t>
                      </a:r>
                      <a:r>
                        <a:rPr lang="de-DE" sz="1400" kern="1200" dirty="0"/>
                        <a:t>)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Geographie oder Wirtschaft und Recht (WR)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de-DE" sz="1600" kern="1200" dirty="0"/>
                        <a:t>2</a:t>
                      </a:r>
                    </a:p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de-DE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7319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nur Q13</a:t>
                      </a:r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Weiterführung von </a:t>
                      </a:r>
                      <a:r>
                        <a:rPr lang="de-DE" sz="1600" kern="1200" dirty="0" err="1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PuG</a:t>
                      </a: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 oder Geographie oder WRWR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9118211"/>
                  </a:ext>
                </a:extLst>
              </a:tr>
            </a:tbl>
          </a:graphicData>
        </a:graphic>
      </p:graphicFrame>
      <p:sp>
        <p:nvSpPr>
          <p:cNvPr id="13" name="Ellipse 12">
            <a:extLst>
              <a:ext uri="{FF2B5EF4-FFF2-40B4-BE49-F238E27FC236}">
                <a16:creationId xmlns:a16="http://schemas.microsoft.com/office/drawing/2014/main" id="{AFD2B4BF-B26A-4608-A22D-0A88CB41DB20}"/>
              </a:ext>
            </a:extLst>
          </p:cNvPr>
          <p:cNvSpPr/>
          <p:nvPr/>
        </p:nvSpPr>
        <p:spPr>
          <a:xfrm>
            <a:off x="5782491" y="149221"/>
            <a:ext cx="1517400" cy="1346159"/>
          </a:xfrm>
          <a:prstGeom prst="ellipse">
            <a:avLst/>
          </a:prstGeom>
          <a:solidFill>
            <a:srgbClr val="D7B9E5"/>
          </a:solidFill>
          <a:ln>
            <a:solidFill>
              <a:srgbClr val="D7B9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970E631-C26C-4734-9733-D4DF6B46299C}"/>
              </a:ext>
            </a:extLst>
          </p:cNvPr>
          <p:cNvSpPr txBox="1"/>
          <p:nvPr/>
        </p:nvSpPr>
        <p:spPr>
          <a:xfrm>
            <a:off x="5941926" y="345246"/>
            <a:ext cx="11985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breite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und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vertiefte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Allgemein-bildung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F4C3720-4728-4C86-B1FD-E8E06AE0C694}"/>
              </a:ext>
            </a:extLst>
          </p:cNvPr>
          <p:cNvSpPr/>
          <p:nvPr/>
        </p:nvSpPr>
        <p:spPr>
          <a:xfrm>
            <a:off x="7140456" y="149221"/>
            <a:ext cx="1517400" cy="13461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B3A5EEA-DB35-4DFF-A4D9-88F05F825745}"/>
              </a:ext>
            </a:extLst>
          </p:cNvPr>
          <p:cNvSpPr txBox="1"/>
          <p:nvPr/>
        </p:nvSpPr>
        <p:spPr>
          <a:xfrm>
            <a:off x="7251707" y="396751"/>
            <a:ext cx="12948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individuelle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Wahl-</a:t>
            </a: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möglichkeiten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9436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662" y="564946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Einbringungsbeispiel</a:t>
            </a:r>
            <a:r>
              <a:rPr lang="en-GB" altLang="de-DE" sz="1800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1 </a:t>
            </a:r>
          </a:p>
        </p:txBody>
      </p:sp>
      <p:graphicFrame>
        <p:nvGraphicFramePr>
          <p:cNvPr id="3" name="Tabelle 5">
            <a:extLst>
              <a:ext uri="{FF2B5EF4-FFF2-40B4-BE49-F238E27FC236}">
                <a16:creationId xmlns:a16="http://schemas.microsoft.com/office/drawing/2014/main" id="{27E6DCAB-9199-4C7D-A6D2-162159029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718592"/>
              </p:ext>
            </p:extLst>
          </p:nvPr>
        </p:nvGraphicFramePr>
        <p:xfrm>
          <a:off x="479071" y="1218233"/>
          <a:ext cx="5630365" cy="5364480"/>
        </p:xfrm>
        <a:graphic>
          <a:graphicData uri="http://schemas.openxmlformats.org/drawingml/2006/table">
            <a:tbl>
              <a:tblPr firstRow="1" firstCol="1" lastRow="1" lastCol="1">
                <a:tableStyleId>{3B4B98B0-60AC-42C2-AFA5-B58CD77FA1E5}</a:tableStyleId>
              </a:tblPr>
              <a:tblGrid>
                <a:gridCol w="1821069">
                  <a:extLst>
                    <a:ext uri="{9D8B030D-6E8A-4147-A177-3AD203B41FA5}">
                      <a16:colId xmlns:a16="http://schemas.microsoft.com/office/drawing/2014/main" val="3163556027"/>
                    </a:ext>
                  </a:extLst>
                </a:gridCol>
                <a:gridCol w="712101">
                  <a:extLst>
                    <a:ext uri="{9D8B030D-6E8A-4147-A177-3AD203B41FA5}">
                      <a16:colId xmlns:a16="http://schemas.microsoft.com/office/drawing/2014/main" val="3388193895"/>
                    </a:ext>
                  </a:extLst>
                </a:gridCol>
                <a:gridCol w="580560">
                  <a:extLst>
                    <a:ext uri="{9D8B030D-6E8A-4147-A177-3AD203B41FA5}">
                      <a16:colId xmlns:a16="http://schemas.microsoft.com/office/drawing/2014/main" val="3328961251"/>
                    </a:ext>
                  </a:extLst>
                </a:gridCol>
                <a:gridCol w="531223">
                  <a:extLst>
                    <a:ext uri="{9D8B030D-6E8A-4147-A177-3AD203B41FA5}">
                      <a16:colId xmlns:a16="http://schemas.microsoft.com/office/drawing/2014/main" val="1514671570"/>
                    </a:ext>
                  </a:extLst>
                </a:gridCol>
                <a:gridCol w="574765">
                  <a:extLst>
                    <a:ext uri="{9D8B030D-6E8A-4147-A177-3AD203B41FA5}">
                      <a16:colId xmlns:a16="http://schemas.microsoft.com/office/drawing/2014/main" val="3339884801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4096387308"/>
                    </a:ext>
                  </a:extLst>
                </a:gridCol>
                <a:gridCol w="456086">
                  <a:extLst>
                    <a:ext uri="{9D8B030D-6E8A-4147-A177-3AD203B41FA5}">
                      <a16:colId xmlns:a16="http://schemas.microsoft.com/office/drawing/2014/main" val="1338423855"/>
                    </a:ext>
                  </a:extLst>
                </a:gridCol>
                <a:gridCol w="837721">
                  <a:extLst>
                    <a:ext uri="{9D8B030D-6E8A-4147-A177-3AD203B41FA5}">
                      <a16:colId xmlns:a16="http://schemas.microsoft.com/office/drawing/2014/main" val="1150720705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Fach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S/M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12/1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12/2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13/1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13/2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E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3974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Deutsch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+mn-lt"/>
                        </a:rPr>
                        <a:t>S</a:t>
                      </a:r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4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46538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Mathematik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M</a:t>
                      </a:r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4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66781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00B050"/>
                          </a:solidFill>
                        </a:rPr>
                        <a:t>Leistungsfach Englisch</a:t>
                      </a:r>
                      <a:endParaRPr lang="de-DE" sz="14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S</a:t>
                      </a:r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4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30969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Biologie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4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05656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Physik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3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77944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Geschichte 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3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7993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 err="1"/>
                        <a:t>PuG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4676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Geographie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S</a:t>
                      </a:r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4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84873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Religionslehre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3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424486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Musik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3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1712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Sport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704328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21A0FF"/>
                          </a:solidFill>
                        </a:rPr>
                        <a:t>W-Seminar</a:t>
                      </a:r>
                      <a:endParaRPr lang="de-DE" sz="1400" b="1" dirty="0">
                        <a:solidFill>
                          <a:srgbClr val="21A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2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268219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rgbClr val="21A0FF"/>
                          </a:solidFill>
                          <a:latin typeface="+mn-lt"/>
                          <a:cs typeface="Arial" panose="020B0604020202020204" pitchFamily="34" charset="0"/>
                        </a:rPr>
                        <a:t>Seminararbeit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44019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Vokalensemble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96801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Summe</a:t>
                      </a:r>
                      <a:endParaRPr lang="de-DE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i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37</a:t>
                      </a:r>
                      <a:endParaRPr lang="de-DE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925046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CC4C9704-E7D8-4FD4-8CA3-833AF200AE85}"/>
              </a:ext>
            </a:extLst>
          </p:cNvPr>
          <p:cNvSpPr txBox="1"/>
          <p:nvPr/>
        </p:nvSpPr>
        <p:spPr>
          <a:xfrm>
            <a:off x="6070942" y="1610296"/>
            <a:ext cx="216617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600" dirty="0">
                <a:cs typeface="Arial" panose="020B0604020202020204" pitchFamily="34" charset="0"/>
              </a:rPr>
              <a:t>37 Pflichteinbringungen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F4C3720-4728-4C86-B1FD-E8E06AE0C694}"/>
              </a:ext>
            </a:extLst>
          </p:cNvPr>
          <p:cNvSpPr/>
          <p:nvPr/>
        </p:nvSpPr>
        <p:spPr>
          <a:xfrm>
            <a:off x="7140456" y="149221"/>
            <a:ext cx="1517400" cy="13461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B3A5EEA-DB35-4DFF-A4D9-88F05F825745}"/>
              </a:ext>
            </a:extLst>
          </p:cNvPr>
          <p:cNvSpPr txBox="1"/>
          <p:nvPr/>
        </p:nvSpPr>
        <p:spPr>
          <a:xfrm>
            <a:off x="7251707" y="396751"/>
            <a:ext cx="12948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individuelle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Wahl-</a:t>
            </a: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möglichkeiten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FD2B4BF-B26A-4608-A22D-0A88CB41DB20}"/>
              </a:ext>
            </a:extLst>
          </p:cNvPr>
          <p:cNvSpPr/>
          <p:nvPr/>
        </p:nvSpPr>
        <p:spPr>
          <a:xfrm>
            <a:off x="5782491" y="149221"/>
            <a:ext cx="1517400" cy="1346159"/>
          </a:xfrm>
          <a:prstGeom prst="ellipse">
            <a:avLst/>
          </a:prstGeom>
          <a:solidFill>
            <a:srgbClr val="D7B9E5"/>
          </a:solidFill>
          <a:ln>
            <a:solidFill>
              <a:srgbClr val="D7B9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970E631-C26C-4734-9733-D4DF6B46299C}"/>
              </a:ext>
            </a:extLst>
          </p:cNvPr>
          <p:cNvSpPr txBox="1"/>
          <p:nvPr/>
        </p:nvSpPr>
        <p:spPr>
          <a:xfrm>
            <a:off x="5941926" y="345246"/>
            <a:ext cx="11985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breite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und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vertiefte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Allgemein-bildung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7198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0833" y="591080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Einbringungsbeispiel</a:t>
            </a:r>
            <a:r>
              <a:rPr lang="en-GB" altLang="de-DE" sz="1800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1 </a:t>
            </a:r>
          </a:p>
        </p:txBody>
      </p:sp>
      <p:graphicFrame>
        <p:nvGraphicFramePr>
          <p:cNvPr id="3" name="Tabelle 5">
            <a:extLst>
              <a:ext uri="{FF2B5EF4-FFF2-40B4-BE49-F238E27FC236}">
                <a16:creationId xmlns:a16="http://schemas.microsoft.com/office/drawing/2014/main" id="{27E6DCAB-9199-4C7D-A6D2-162159029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877160"/>
              </p:ext>
            </p:extLst>
          </p:nvPr>
        </p:nvGraphicFramePr>
        <p:xfrm>
          <a:off x="479071" y="1218233"/>
          <a:ext cx="5630365" cy="5364480"/>
        </p:xfrm>
        <a:graphic>
          <a:graphicData uri="http://schemas.openxmlformats.org/drawingml/2006/table">
            <a:tbl>
              <a:tblPr firstRow="1" firstCol="1" lastRow="1" lastCol="1">
                <a:tableStyleId>{3B4B98B0-60AC-42C2-AFA5-B58CD77FA1E5}</a:tableStyleId>
              </a:tblPr>
              <a:tblGrid>
                <a:gridCol w="1821069">
                  <a:extLst>
                    <a:ext uri="{9D8B030D-6E8A-4147-A177-3AD203B41FA5}">
                      <a16:colId xmlns:a16="http://schemas.microsoft.com/office/drawing/2014/main" val="3163556027"/>
                    </a:ext>
                  </a:extLst>
                </a:gridCol>
                <a:gridCol w="712101">
                  <a:extLst>
                    <a:ext uri="{9D8B030D-6E8A-4147-A177-3AD203B41FA5}">
                      <a16:colId xmlns:a16="http://schemas.microsoft.com/office/drawing/2014/main" val="3388193895"/>
                    </a:ext>
                  </a:extLst>
                </a:gridCol>
                <a:gridCol w="580560">
                  <a:extLst>
                    <a:ext uri="{9D8B030D-6E8A-4147-A177-3AD203B41FA5}">
                      <a16:colId xmlns:a16="http://schemas.microsoft.com/office/drawing/2014/main" val="3328961251"/>
                    </a:ext>
                  </a:extLst>
                </a:gridCol>
                <a:gridCol w="531223">
                  <a:extLst>
                    <a:ext uri="{9D8B030D-6E8A-4147-A177-3AD203B41FA5}">
                      <a16:colId xmlns:a16="http://schemas.microsoft.com/office/drawing/2014/main" val="1514671570"/>
                    </a:ext>
                  </a:extLst>
                </a:gridCol>
                <a:gridCol w="574765">
                  <a:extLst>
                    <a:ext uri="{9D8B030D-6E8A-4147-A177-3AD203B41FA5}">
                      <a16:colId xmlns:a16="http://schemas.microsoft.com/office/drawing/2014/main" val="3339884801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4096387308"/>
                    </a:ext>
                  </a:extLst>
                </a:gridCol>
                <a:gridCol w="456086">
                  <a:extLst>
                    <a:ext uri="{9D8B030D-6E8A-4147-A177-3AD203B41FA5}">
                      <a16:colId xmlns:a16="http://schemas.microsoft.com/office/drawing/2014/main" val="1338423855"/>
                    </a:ext>
                  </a:extLst>
                </a:gridCol>
                <a:gridCol w="837721">
                  <a:extLst>
                    <a:ext uri="{9D8B030D-6E8A-4147-A177-3AD203B41FA5}">
                      <a16:colId xmlns:a16="http://schemas.microsoft.com/office/drawing/2014/main" val="1150720705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Fach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S/M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12/1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12/2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13/1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13/2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E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3974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Deutsch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+mn-lt"/>
                        </a:rPr>
                        <a:t>S</a:t>
                      </a:r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4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46538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Mathematik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M</a:t>
                      </a:r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4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66781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00B050"/>
                          </a:solidFill>
                        </a:rPr>
                        <a:t>Leistungsfach Englisch</a:t>
                      </a:r>
                      <a:endParaRPr lang="de-DE" sz="14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S</a:t>
                      </a:r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4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30969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Biologie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4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05656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Physik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3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77944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Geschichte 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3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7993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 err="1"/>
                        <a:t>PuG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4676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Geographie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S</a:t>
                      </a:r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4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84873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Religionslehre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3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424486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Musik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1712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Sport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704328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21A0FF"/>
                          </a:solidFill>
                        </a:rPr>
                        <a:t>W-Seminar</a:t>
                      </a:r>
                      <a:endParaRPr lang="de-DE" sz="1400" b="1" dirty="0">
                        <a:solidFill>
                          <a:srgbClr val="21A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2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268219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rgbClr val="21A0FF"/>
                          </a:solidFill>
                          <a:latin typeface="+mn-lt"/>
                          <a:cs typeface="Arial" panose="020B0604020202020204" pitchFamily="34" charset="0"/>
                        </a:rPr>
                        <a:t>Seminararbeit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44019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Vokalensemble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96801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Summe</a:t>
                      </a:r>
                      <a:endParaRPr lang="de-DE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i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40</a:t>
                      </a:r>
                      <a:endParaRPr lang="de-DE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925046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CC4C9704-E7D8-4FD4-8CA3-833AF200AE85}"/>
              </a:ext>
            </a:extLst>
          </p:cNvPr>
          <p:cNvSpPr txBox="1"/>
          <p:nvPr/>
        </p:nvSpPr>
        <p:spPr>
          <a:xfrm>
            <a:off x="6070942" y="1610296"/>
            <a:ext cx="216617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600" dirty="0">
                <a:cs typeface="Arial" panose="020B0604020202020204" pitchFamily="34" charset="0"/>
              </a:rPr>
              <a:t>37 Pflichteinbringungen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F4C3720-4728-4C86-B1FD-E8E06AE0C694}"/>
              </a:ext>
            </a:extLst>
          </p:cNvPr>
          <p:cNvSpPr/>
          <p:nvPr/>
        </p:nvSpPr>
        <p:spPr>
          <a:xfrm>
            <a:off x="7140456" y="149221"/>
            <a:ext cx="1517400" cy="13461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B3A5EEA-DB35-4DFF-A4D9-88F05F825745}"/>
              </a:ext>
            </a:extLst>
          </p:cNvPr>
          <p:cNvSpPr txBox="1"/>
          <p:nvPr/>
        </p:nvSpPr>
        <p:spPr>
          <a:xfrm>
            <a:off x="7251707" y="396751"/>
            <a:ext cx="12948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individuelle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Wahl-</a:t>
            </a: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möglichkeiten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FD2B4BF-B26A-4608-A22D-0A88CB41DB20}"/>
              </a:ext>
            </a:extLst>
          </p:cNvPr>
          <p:cNvSpPr/>
          <p:nvPr/>
        </p:nvSpPr>
        <p:spPr>
          <a:xfrm>
            <a:off x="5782491" y="149221"/>
            <a:ext cx="1517400" cy="1346159"/>
          </a:xfrm>
          <a:prstGeom prst="ellipse">
            <a:avLst/>
          </a:prstGeom>
          <a:solidFill>
            <a:srgbClr val="D7B9E5"/>
          </a:solidFill>
          <a:ln>
            <a:solidFill>
              <a:srgbClr val="D7B9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970E631-C26C-4734-9733-D4DF6B46299C}"/>
              </a:ext>
            </a:extLst>
          </p:cNvPr>
          <p:cNvSpPr txBox="1"/>
          <p:nvPr/>
        </p:nvSpPr>
        <p:spPr>
          <a:xfrm>
            <a:off x="5941926" y="345246"/>
            <a:ext cx="11985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breite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und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vertiefte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Allgemein-bildung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C4C9704-E7D8-4FD4-8CA3-833AF200AE85}"/>
              </a:ext>
            </a:extLst>
          </p:cNvPr>
          <p:cNvSpPr txBox="1"/>
          <p:nvPr/>
        </p:nvSpPr>
        <p:spPr>
          <a:xfrm>
            <a:off x="6071509" y="2225997"/>
            <a:ext cx="221374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cs typeface="Arial" panose="020B0604020202020204" pitchFamily="34" charset="0"/>
              </a:rPr>
              <a:t>3 „freie“ Einbringungen</a:t>
            </a:r>
          </a:p>
        </p:txBody>
      </p:sp>
    </p:spTree>
    <p:extLst>
      <p:ext uri="{BB962C8B-B14F-4D97-AF65-F5344CB8AC3E}">
        <p14:creationId xmlns:p14="http://schemas.microsoft.com/office/powerpoint/2010/main" val="31645908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8285" y="542109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Einbringungsbeispiel</a:t>
            </a:r>
            <a:r>
              <a:rPr lang="en-GB" altLang="de-DE" sz="1800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1 </a:t>
            </a:r>
          </a:p>
        </p:txBody>
      </p:sp>
      <p:graphicFrame>
        <p:nvGraphicFramePr>
          <p:cNvPr id="3" name="Tabelle 5">
            <a:extLst>
              <a:ext uri="{FF2B5EF4-FFF2-40B4-BE49-F238E27FC236}">
                <a16:creationId xmlns:a16="http://schemas.microsoft.com/office/drawing/2014/main" id="{27E6DCAB-9199-4C7D-A6D2-162159029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96680"/>
              </p:ext>
            </p:extLst>
          </p:nvPr>
        </p:nvGraphicFramePr>
        <p:xfrm>
          <a:off x="479071" y="1218233"/>
          <a:ext cx="5630365" cy="5364480"/>
        </p:xfrm>
        <a:graphic>
          <a:graphicData uri="http://schemas.openxmlformats.org/drawingml/2006/table">
            <a:tbl>
              <a:tblPr firstRow="1" firstCol="1" lastRow="1" lastCol="1">
                <a:tableStyleId>{3B4B98B0-60AC-42C2-AFA5-B58CD77FA1E5}</a:tableStyleId>
              </a:tblPr>
              <a:tblGrid>
                <a:gridCol w="1821069">
                  <a:extLst>
                    <a:ext uri="{9D8B030D-6E8A-4147-A177-3AD203B41FA5}">
                      <a16:colId xmlns:a16="http://schemas.microsoft.com/office/drawing/2014/main" val="3163556027"/>
                    </a:ext>
                  </a:extLst>
                </a:gridCol>
                <a:gridCol w="712101">
                  <a:extLst>
                    <a:ext uri="{9D8B030D-6E8A-4147-A177-3AD203B41FA5}">
                      <a16:colId xmlns:a16="http://schemas.microsoft.com/office/drawing/2014/main" val="3388193895"/>
                    </a:ext>
                  </a:extLst>
                </a:gridCol>
                <a:gridCol w="580560">
                  <a:extLst>
                    <a:ext uri="{9D8B030D-6E8A-4147-A177-3AD203B41FA5}">
                      <a16:colId xmlns:a16="http://schemas.microsoft.com/office/drawing/2014/main" val="3328961251"/>
                    </a:ext>
                  </a:extLst>
                </a:gridCol>
                <a:gridCol w="531223">
                  <a:extLst>
                    <a:ext uri="{9D8B030D-6E8A-4147-A177-3AD203B41FA5}">
                      <a16:colId xmlns:a16="http://schemas.microsoft.com/office/drawing/2014/main" val="1514671570"/>
                    </a:ext>
                  </a:extLst>
                </a:gridCol>
                <a:gridCol w="574765">
                  <a:extLst>
                    <a:ext uri="{9D8B030D-6E8A-4147-A177-3AD203B41FA5}">
                      <a16:colId xmlns:a16="http://schemas.microsoft.com/office/drawing/2014/main" val="3339884801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4096387308"/>
                    </a:ext>
                  </a:extLst>
                </a:gridCol>
                <a:gridCol w="456086">
                  <a:extLst>
                    <a:ext uri="{9D8B030D-6E8A-4147-A177-3AD203B41FA5}">
                      <a16:colId xmlns:a16="http://schemas.microsoft.com/office/drawing/2014/main" val="1338423855"/>
                    </a:ext>
                  </a:extLst>
                </a:gridCol>
                <a:gridCol w="837721">
                  <a:extLst>
                    <a:ext uri="{9D8B030D-6E8A-4147-A177-3AD203B41FA5}">
                      <a16:colId xmlns:a16="http://schemas.microsoft.com/office/drawing/2014/main" val="1150720705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Fach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S/M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12/1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12/2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13/1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13/2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E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3974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Deutsch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+mn-lt"/>
                        </a:rPr>
                        <a:t>S</a:t>
                      </a:r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4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46538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Mathematik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M</a:t>
                      </a:r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4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66781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00B050"/>
                          </a:solidFill>
                        </a:rPr>
                        <a:t>Leistungsfach Englisch</a:t>
                      </a:r>
                      <a:endParaRPr lang="de-DE" sz="14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S</a:t>
                      </a:r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4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30969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Biologie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4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05656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Physik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2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77944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Geschichte 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3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7993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 err="1"/>
                        <a:t>PuG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4676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Geographie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S</a:t>
                      </a:r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4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84873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Religionslehre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3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424486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Musik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3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1712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Sport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704328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21A0FF"/>
                          </a:solidFill>
                        </a:rPr>
                        <a:t>W-Seminar</a:t>
                      </a:r>
                      <a:endParaRPr lang="de-DE" sz="1400" b="1" dirty="0">
                        <a:solidFill>
                          <a:srgbClr val="21A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2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268219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rgbClr val="21A0FF"/>
                          </a:solidFill>
                          <a:latin typeface="+mn-lt"/>
                          <a:cs typeface="Arial" panose="020B0604020202020204" pitchFamily="34" charset="0"/>
                        </a:rPr>
                        <a:t>Seminararbeit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44019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Vokalensemble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4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96801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de-DE" sz="1400" dirty="0"/>
                        <a:t>Summe</a:t>
                      </a:r>
                      <a:endParaRPr lang="de-DE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i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40</a:t>
                      </a:r>
                      <a:endParaRPr lang="de-DE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925046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CC4C9704-E7D8-4FD4-8CA3-833AF200AE85}"/>
              </a:ext>
            </a:extLst>
          </p:cNvPr>
          <p:cNvSpPr txBox="1"/>
          <p:nvPr/>
        </p:nvSpPr>
        <p:spPr>
          <a:xfrm>
            <a:off x="6070942" y="1610296"/>
            <a:ext cx="216617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600" dirty="0">
                <a:cs typeface="Arial" panose="020B0604020202020204" pitchFamily="34" charset="0"/>
              </a:rPr>
              <a:t>37 Pflichteinbringungen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F4C3720-4728-4C86-B1FD-E8E06AE0C694}"/>
              </a:ext>
            </a:extLst>
          </p:cNvPr>
          <p:cNvSpPr/>
          <p:nvPr/>
        </p:nvSpPr>
        <p:spPr>
          <a:xfrm>
            <a:off x="5488400" y="93003"/>
            <a:ext cx="1517400" cy="13461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B3A5EEA-DB35-4DFF-A4D9-88F05F825745}"/>
              </a:ext>
            </a:extLst>
          </p:cNvPr>
          <p:cNvSpPr txBox="1"/>
          <p:nvPr/>
        </p:nvSpPr>
        <p:spPr>
          <a:xfrm>
            <a:off x="5599651" y="402890"/>
            <a:ext cx="12948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individuelle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Wahl-</a:t>
            </a: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möglichkeiten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C4C9704-E7D8-4FD4-8CA3-833AF200AE85}"/>
              </a:ext>
            </a:extLst>
          </p:cNvPr>
          <p:cNvSpPr txBox="1"/>
          <p:nvPr/>
        </p:nvSpPr>
        <p:spPr>
          <a:xfrm>
            <a:off x="6071509" y="2225997"/>
            <a:ext cx="221374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cs typeface="Arial" panose="020B0604020202020204" pitchFamily="34" charset="0"/>
              </a:rPr>
              <a:t>3 „freie“ Einbringungen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A56FCEB-ADA2-4656-817E-3D87D2E8A0C8}"/>
              </a:ext>
            </a:extLst>
          </p:cNvPr>
          <p:cNvSpPr txBox="1"/>
          <p:nvPr/>
        </p:nvSpPr>
        <p:spPr>
          <a:xfrm>
            <a:off x="6102367" y="2848242"/>
            <a:ext cx="2166170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>
                <a:cs typeface="Arial" panose="020B0604020202020204" pitchFamily="34" charset="0"/>
              </a:rPr>
              <a:t>Optionsregel</a:t>
            </a: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09FF862E-E0FF-4986-8E4B-C607D3005724}"/>
              </a:ext>
            </a:extLst>
          </p:cNvPr>
          <p:cNvCxnSpPr/>
          <p:nvPr/>
        </p:nvCxnSpPr>
        <p:spPr>
          <a:xfrm flipH="1" flipV="1">
            <a:off x="3846137" y="3186796"/>
            <a:ext cx="18853" cy="27426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9936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4" y="1312488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Tagesordnung</a:t>
            </a:r>
            <a:endParaRPr lang="en-GB" altLang="de-DE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4" y="1887536"/>
            <a:ext cx="8278683" cy="440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L="457200" indent="-457200" eaLnBrk="1" hangingPunct="1">
              <a:lnSpc>
                <a:spcPct val="100000"/>
              </a:lnSpc>
              <a:buFont typeface="+mj-lt"/>
              <a:buAutoNum type="arabicPeriod"/>
            </a:pPr>
            <a:endParaRPr lang="en-GB" alt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Die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Profil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- und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Leistungsstufe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(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PuLSt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)</a:t>
            </a: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Belegung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Belegungsbeispiele</a:t>
            </a:r>
            <a:endParaRPr lang="en-GB" altLang="de-DE" sz="2000" dirty="0">
              <a:solidFill>
                <a:schemeClr val="bg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Informations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- und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Wahlverfahren</a:t>
            </a:r>
            <a:endParaRPr lang="en-GB" altLang="de-DE" sz="2000" dirty="0">
              <a:solidFill>
                <a:schemeClr val="bg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Abiturfächerwahl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Abiturprüfung</a:t>
            </a:r>
            <a:endParaRPr lang="en-GB" altLang="de-DE" sz="2000" dirty="0">
              <a:solidFill>
                <a:schemeClr val="bg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Studien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- und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Berufsorientierung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(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StuBo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)</a:t>
            </a: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Leistungsnachweise</a:t>
            </a:r>
            <a:r>
              <a:rPr lang="en-GB" altLang="de-DE" sz="2000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20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Einbringungsregeln</a:t>
            </a:r>
            <a:endParaRPr lang="en-GB" altLang="de-DE" sz="2000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b="1" dirty="0" err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Gesamtqualifikation</a:t>
            </a:r>
            <a:r>
              <a:rPr lang="en-GB" altLang="de-DE" sz="2000" b="1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2000" b="1" dirty="0" err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Allgemeine</a:t>
            </a:r>
            <a:r>
              <a:rPr lang="en-GB" altLang="de-DE" sz="2000" b="1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2000" b="1" dirty="0" err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Hochschulreife</a:t>
            </a:r>
            <a:endParaRPr lang="en-GB" altLang="de-DE" sz="2000" b="1" dirty="0">
              <a:solidFill>
                <a:schemeClr val="accent1"/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Weiterführende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Informationen</a:t>
            </a:r>
            <a:endParaRPr lang="en-GB" altLang="de-DE" sz="2000" dirty="0">
              <a:solidFill>
                <a:schemeClr val="bg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buFont typeface="+mj-lt"/>
              <a:buAutoNum type="arabicPeriod"/>
            </a:pPr>
            <a:endParaRPr lang="en-GB" alt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buFont typeface="+mj-lt"/>
              <a:buAutoNum type="arabicPeriod"/>
            </a:pPr>
            <a:endParaRPr lang="en-GB" alt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buFont typeface="Verdana" pitchFamily="34" charset="0"/>
              <a:buNone/>
            </a:pPr>
            <a:endParaRPr lang="en-GB" alt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9424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" y="1182553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Gesamtqualifikation</a:t>
            </a:r>
            <a:r>
              <a:rPr lang="en-GB" altLang="de-DE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Allgemeine</a:t>
            </a:r>
            <a:r>
              <a:rPr lang="en-GB" altLang="de-DE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Hochschulreife</a:t>
            </a:r>
            <a:endParaRPr lang="en-GB" altLang="de-DE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4" y="1812390"/>
            <a:ext cx="3469457" cy="16333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de-DE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Block I: </a:t>
            </a:r>
            <a:r>
              <a:rPr lang="en-GB" altLang="de-DE" sz="2000" b="1" u="sng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Q12</a:t>
            </a:r>
            <a:r>
              <a:rPr lang="en-GB" altLang="de-DE" sz="2000" b="1" u="sng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2000" b="1" u="sng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Q13</a:t>
            </a:r>
            <a:endParaRPr lang="en-GB" altLang="de-DE" sz="20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altLang="de-DE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40 </a:t>
            </a:r>
            <a:r>
              <a:rPr lang="en-GB" altLang="de-DE" sz="20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Halbjahresleistungen</a:t>
            </a: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altLang="de-DE" sz="20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jeweils</a:t>
            </a:r>
            <a:r>
              <a:rPr lang="en-GB" altLang="de-DE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max. 15 </a:t>
            </a:r>
            <a:r>
              <a:rPr lang="en-GB" altLang="de-DE" sz="20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Punkte</a:t>
            </a: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altLang="de-DE" sz="2000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einfache</a:t>
            </a:r>
            <a:r>
              <a:rPr lang="en-GB" altLang="de-DE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20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Wertung</a:t>
            </a: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altLang="de-DE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max. 600 </a:t>
            </a:r>
            <a:r>
              <a:rPr lang="en-GB" altLang="de-DE" sz="20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Punkte</a:t>
            </a:r>
            <a:endParaRPr lang="en-GB" alt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03" y="3849569"/>
            <a:ext cx="3469457" cy="16333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de-DE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Block II: </a:t>
            </a:r>
            <a:r>
              <a:rPr lang="en-GB" altLang="de-DE" sz="2000" b="1" u="sng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Abiturprüfung</a:t>
            </a:r>
            <a:endParaRPr lang="en-GB" altLang="de-DE" sz="20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altLang="de-DE" sz="20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fünf</a:t>
            </a:r>
            <a:r>
              <a:rPr lang="en-GB" altLang="de-DE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20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Abiturprüfungen</a:t>
            </a: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altLang="de-DE" sz="20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jeweils</a:t>
            </a:r>
            <a:r>
              <a:rPr lang="en-GB" altLang="de-DE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max. 15 </a:t>
            </a:r>
            <a:r>
              <a:rPr lang="en-GB" altLang="de-DE" sz="20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Punkte</a:t>
            </a: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altLang="de-DE" sz="2000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vierfache</a:t>
            </a:r>
            <a:r>
              <a:rPr lang="en-GB" altLang="de-DE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20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Wertung</a:t>
            </a: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altLang="de-DE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max. 300 </a:t>
            </a:r>
            <a:r>
              <a:rPr lang="en-GB" altLang="de-DE" sz="20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Punkte</a:t>
            </a:r>
            <a:endParaRPr lang="en-GB" alt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eschweifte Klammer rechts 2"/>
          <p:cNvSpPr/>
          <p:nvPr/>
        </p:nvSpPr>
        <p:spPr>
          <a:xfrm>
            <a:off x="4131191" y="1974418"/>
            <a:ext cx="570109" cy="3355943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797" y="3090753"/>
            <a:ext cx="3469457" cy="7100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Gesamtqualifikation</a:t>
            </a:r>
            <a:r>
              <a:rPr lang="en-GB" altLang="de-DE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</a:t>
            </a:r>
            <a:br>
              <a:rPr lang="en-GB" altLang="de-DE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e-DE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max. 900 </a:t>
            </a: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Punkte</a:t>
            </a:r>
            <a:endParaRPr lang="en-GB" alt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B514FFE-EDDE-41DD-8E91-9A700273EF0E}"/>
              </a:ext>
            </a:extLst>
          </p:cNvPr>
          <p:cNvSpPr txBox="1"/>
          <p:nvPr/>
        </p:nvSpPr>
        <p:spPr>
          <a:xfrm>
            <a:off x="5072797" y="4666267"/>
            <a:ext cx="3469458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de-DE" b="1" dirty="0">
                <a:cs typeface="Arial" panose="020B0604020202020204" pitchFamily="34" charset="0"/>
              </a:rPr>
              <a:t>Abiturnote gemäß Umrechnungstabelle:</a:t>
            </a:r>
          </a:p>
          <a:p>
            <a:r>
              <a:rPr lang="de-DE" dirty="0">
                <a:cs typeface="Arial" panose="020B0604020202020204" pitchFamily="34" charset="0"/>
              </a:rPr>
              <a:t>900 – 823 Punkte: 	Note 1,0</a:t>
            </a:r>
          </a:p>
          <a:p>
            <a:r>
              <a:rPr lang="de-DE" dirty="0">
                <a:cs typeface="Arial" panose="020B0604020202020204" pitchFamily="34" charset="0"/>
              </a:rPr>
              <a:t>822 – 805 Punkte: 	Note 1,1   </a:t>
            </a:r>
          </a:p>
          <a:p>
            <a:r>
              <a:rPr lang="de-DE" dirty="0">
                <a:cs typeface="Arial" panose="020B0604020202020204" pitchFamily="34" charset="0"/>
              </a:rPr>
              <a:t>....   </a:t>
            </a:r>
          </a:p>
          <a:p>
            <a:r>
              <a:rPr lang="de-DE" dirty="0">
                <a:cs typeface="Arial" panose="020B0604020202020204" pitchFamily="34" charset="0"/>
              </a:rPr>
              <a:t>318 – 301 Punkte: 	Note 3,9</a:t>
            </a:r>
          </a:p>
          <a:p>
            <a:r>
              <a:rPr lang="de-DE" dirty="0">
                <a:cs typeface="Arial" panose="020B0604020202020204" pitchFamily="34" charset="0"/>
              </a:rPr>
              <a:t>300 Punkte: 		Note 4,0</a:t>
            </a:r>
          </a:p>
        </p:txBody>
      </p:sp>
      <p:cxnSp>
        <p:nvCxnSpPr>
          <p:cNvPr id="21" name="Gerade Verbindung mit Pfeil 20"/>
          <p:cNvCxnSpPr/>
          <p:nvPr/>
        </p:nvCxnSpPr>
        <p:spPr>
          <a:xfrm flipH="1">
            <a:off x="5533536" y="3743514"/>
            <a:ext cx="1046374" cy="15816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80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658" y="1406756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Tagesordnung</a:t>
            </a:r>
            <a:endParaRPr lang="en-GB" altLang="de-DE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658" y="2028246"/>
            <a:ext cx="8278683" cy="440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L="457200" indent="-457200" eaLnBrk="1" hangingPunct="1">
              <a:lnSpc>
                <a:spcPct val="100000"/>
              </a:lnSpc>
              <a:buFont typeface="+mj-lt"/>
              <a:buAutoNum type="arabicPeriod"/>
            </a:pPr>
            <a:endParaRPr lang="en-GB" alt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Die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Profil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- und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Leistungsstufe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(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PuLSt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)</a:t>
            </a: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Belegung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Belegungsbeispiele</a:t>
            </a:r>
            <a:endParaRPr lang="en-GB" altLang="de-DE" sz="2000" dirty="0">
              <a:solidFill>
                <a:schemeClr val="bg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Informations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- und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Wahlverfahren</a:t>
            </a:r>
            <a:endParaRPr lang="en-GB" altLang="de-DE" sz="2000" dirty="0">
              <a:solidFill>
                <a:schemeClr val="bg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Abiturfächerwahl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Abiturprüfung</a:t>
            </a:r>
            <a:endParaRPr lang="en-GB" altLang="de-DE" sz="2000" dirty="0">
              <a:solidFill>
                <a:schemeClr val="bg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Studien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- und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Berufsorientierung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(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StuBo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)</a:t>
            </a: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Leistungsnachweise</a:t>
            </a:r>
            <a:r>
              <a:rPr lang="en-GB" altLang="de-DE" sz="2000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20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Einbringungsregeln</a:t>
            </a:r>
            <a:endParaRPr lang="en-GB" altLang="de-DE" sz="2000" dirty="0">
              <a:solidFill>
                <a:schemeClr val="bg1">
                  <a:lumMod val="6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Gesamtqualifikation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Allgemeine</a:t>
            </a:r>
            <a:r>
              <a:rPr lang="en-GB" altLang="de-DE" sz="2000" dirty="0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2000" dirty="0" err="1">
                <a:solidFill>
                  <a:schemeClr val="bg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Hochschulreife</a:t>
            </a:r>
            <a:endParaRPr lang="en-GB" altLang="de-DE" sz="2000" dirty="0">
              <a:solidFill>
                <a:schemeClr val="bg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altLang="de-DE" sz="2000" b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Weiterführende</a:t>
            </a:r>
            <a:r>
              <a:rPr lang="en-GB" altLang="de-DE" sz="20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2000" b="1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Informationen</a:t>
            </a:r>
            <a:endParaRPr lang="en-GB" altLang="de-DE" sz="2000" b="1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buFont typeface="+mj-lt"/>
              <a:buAutoNum type="arabicPeriod"/>
            </a:pPr>
            <a:endParaRPr lang="en-GB" alt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buFont typeface="+mj-lt"/>
              <a:buAutoNum type="arabicPeriod"/>
            </a:pPr>
            <a:endParaRPr lang="en-GB" alt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buFont typeface="Verdana" pitchFamily="34" charset="0"/>
              <a:buNone/>
            </a:pPr>
            <a:endParaRPr lang="en-GB" alt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4105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089" y="410466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Weiterführende</a:t>
            </a:r>
            <a:r>
              <a:rPr lang="en-GB" altLang="de-DE" sz="1800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Informationen</a:t>
            </a:r>
            <a:endParaRPr lang="en-GB" altLang="de-DE" sz="1800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C940D1B-0D8B-471E-AB9A-A42699B63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249" y="1228931"/>
            <a:ext cx="3280089" cy="461527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CA72358-D723-40E9-8F95-21257BC2C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56" y="1202331"/>
            <a:ext cx="3195369" cy="473442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EC3385D-F21E-4B0A-A345-E4D067EE38EB}"/>
              </a:ext>
            </a:extLst>
          </p:cNvPr>
          <p:cNvSpPr txBox="1"/>
          <p:nvPr/>
        </p:nvSpPr>
        <p:spPr>
          <a:xfrm>
            <a:off x="895376" y="5936753"/>
            <a:ext cx="305642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www</a:t>
            </a:r>
            <a:r>
              <a:rPr lang="de-DE" err="1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de-DE">
                <a:solidFill>
                  <a:schemeClr val="accent1">
                    <a:lumMod val="75000"/>
                  </a:schemeClr>
                </a:solidFill>
              </a:rPr>
              <a:t>pulst.bayern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.de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01E8EF0-FBE7-49A4-926A-7416C7C6DA29}"/>
              </a:ext>
            </a:extLst>
          </p:cNvPr>
          <p:cNvSpPr txBox="1"/>
          <p:nvPr/>
        </p:nvSpPr>
        <p:spPr>
          <a:xfrm>
            <a:off x="4831248" y="5936753"/>
            <a:ext cx="328008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www.faecherplaner.bayern.de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954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1D5E9A0-9BD3-BC00-B23A-CE4AF19B2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214" y="1392995"/>
            <a:ext cx="2845926" cy="407201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8E0CB52-E70D-B879-1C9B-97BF1C261217}"/>
              </a:ext>
            </a:extLst>
          </p:cNvPr>
          <p:cNvSpPr txBox="1"/>
          <p:nvPr/>
        </p:nvSpPr>
        <p:spPr>
          <a:xfrm>
            <a:off x="1958255" y="5429704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-85725" algn="ctr"/>
            <a:r>
              <a:rPr lang="de-DE" sz="2800" dirty="0"/>
              <a:t>Vielen Dank für Ihre</a:t>
            </a:r>
          </a:p>
          <a:p>
            <a:pPr marL="85725" indent="-85725" algn="ctr"/>
            <a:r>
              <a:rPr lang="de-DE" sz="2800" dirty="0"/>
              <a:t> Aufmerksamkeit!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EBCBB95-33A0-26C0-D15F-2707C732C937}"/>
              </a:ext>
            </a:extLst>
          </p:cNvPr>
          <p:cNvSpPr txBox="1"/>
          <p:nvPr/>
        </p:nvSpPr>
        <p:spPr>
          <a:xfrm>
            <a:off x="2965689" y="1692941"/>
            <a:ext cx="271462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4800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Viel</a:t>
            </a:r>
          </a:p>
          <a:p>
            <a:pPr algn="ctr">
              <a:defRPr/>
            </a:pPr>
            <a:r>
              <a:rPr lang="de-DE" sz="4800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Erfolg</a:t>
            </a:r>
          </a:p>
          <a:p>
            <a:pPr algn="ctr">
              <a:defRPr/>
            </a:pPr>
            <a:r>
              <a:rPr lang="de-DE" sz="4800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!!!</a:t>
            </a:r>
          </a:p>
        </p:txBody>
      </p:sp>
      <p:sp>
        <p:nvSpPr>
          <p:cNvPr id="6" name="Nach unten gekrümmter Pfeil 15">
            <a:extLst>
              <a:ext uri="{FF2B5EF4-FFF2-40B4-BE49-F238E27FC236}">
                <a16:creationId xmlns:a16="http://schemas.microsoft.com/office/drawing/2014/main" id="{36BE799B-0F8B-648A-C829-5EAD159F9049}"/>
              </a:ext>
            </a:extLst>
          </p:cNvPr>
          <p:cNvSpPr/>
          <p:nvPr/>
        </p:nvSpPr>
        <p:spPr bwMode="auto">
          <a:xfrm>
            <a:off x="2744343" y="1145741"/>
            <a:ext cx="3214687" cy="571500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de-DE">
              <a:latin typeface="Times New Roman" pitchFamily="18" charset="0"/>
              <a:cs typeface="+mn-cs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1840322-9737-75D9-9EC1-F6E24EC81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72" y="2158994"/>
            <a:ext cx="2514994" cy="173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2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959" y="2481425"/>
            <a:ext cx="8278683" cy="194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GB" altLang="de-DE" sz="8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Ihre</a:t>
            </a:r>
            <a:r>
              <a:rPr lang="en-GB" altLang="de-DE" sz="8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e-DE" sz="8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Fragen</a:t>
            </a:r>
            <a:r>
              <a:rPr lang="en-GB" altLang="de-DE" sz="8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…</a:t>
            </a:r>
          </a:p>
          <a:p>
            <a:pPr marL="457200" indent="-457200" eaLnBrk="1" hangingPunct="1">
              <a:lnSpc>
                <a:spcPct val="100000"/>
              </a:lnSpc>
              <a:buFont typeface="+mj-lt"/>
              <a:buAutoNum type="arabicPeriod"/>
            </a:pPr>
            <a:endParaRPr lang="en-GB" alt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buFont typeface="Verdana" pitchFamily="34" charset="0"/>
              <a:buNone/>
            </a:pPr>
            <a:endParaRPr lang="en-GB" alt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622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734" y="627513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55D90"/>
              </a:buClr>
              <a:buFont typeface="Verdana" pitchFamily="34" charset="0"/>
              <a:buNone/>
            </a:pP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Belegung</a:t>
            </a:r>
            <a:r>
              <a:rPr lang="en-GB" altLang="de-DE" sz="1800" b="1" dirty="0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 und </a:t>
            </a:r>
            <a:r>
              <a:rPr lang="en-GB" altLang="de-DE" sz="1800" b="1" dirty="0" err="1">
                <a:solidFill>
                  <a:srgbClr val="355D90"/>
                </a:solidFill>
                <a:latin typeface="+mn-lt"/>
                <a:cs typeface="Arial" panose="020B0604020202020204" pitchFamily="34" charset="0"/>
              </a:rPr>
              <a:t>Belegungsbeispiele</a:t>
            </a:r>
            <a:endParaRPr lang="en-GB" altLang="de-DE" sz="1800" b="1" dirty="0">
              <a:solidFill>
                <a:srgbClr val="355D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3" y="1218233"/>
            <a:ext cx="827868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de-DE" sz="2000" b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Pflichtbelegung</a:t>
            </a:r>
            <a:endParaRPr lang="en-GB" altLang="de-DE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A87195EA-982C-42DB-B654-04BBDFBF9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609164"/>
              </p:ext>
            </p:extLst>
          </p:nvPr>
        </p:nvGraphicFramePr>
        <p:xfrm>
          <a:off x="492153" y="1639258"/>
          <a:ext cx="8182061" cy="493776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791716">
                  <a:extLst>
                    <a:ext uri="{9D8B030D-6E8A-4147-A177-3AD203B41FA5}">
                      <a16:colId xmlns:a16="http://schemas.microsoft.com/office/drawing/2014/main" val="1347001405"/>
                    </a:ext>
                  </a:extLst>
                </a:gridCol>
                <a:gridCol w="423238">
                  <a:extLst>
                    <a:ext uri="{9D8B030D-6E8A-4147-A177-3AD203B41FA5}">
                      <a16:colId xmlns:a16="http://schemas.microsoft.com/office/drawing/2014/main" val="2753184644"/>
                    </a:ext>
                  </a:extLst>
                </a:gridCol>
                <a:gridCol w="423238">
                  <a:extLst>
                    <a:ext uri="{9D8B030D-6E8A-4147-A177-3AD203B41FA5}">
                      <a16:colId xmlns:a16="http://schemas.microsoft.com/office/drawing/2014/main" val="2323025800"/>
                    </a:ext>
                  </a:extLst>
                </a:gridCol>
                <a:gridCol w="5692855">
                  <a:extLst>
                    <a:ext uri="{9D8B030D-6E8A-4147-A177-3AD203B41FA5}">
                      <a16:colId xmlns:a16="http://schemas.microsoft.com/office/drawing/2014/main" val="1172481008"/>
                    </a:ext>
                  </a:extLst>
                </a:gridCol>
                <a:gridCol w="851014">
                  <a:extLst>
                    <a:ext uri="{9D8B030D-6E8A-4147-A177-3AD203B41FA5}">
                      <a16:colId xmlns:a16="http://schemas.microsoft.com/office/drawing/2014/main" val="1782613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err="1"/>
                        <a:t>Jgst</a:t>
                      </a:r>
                      <a:r>
                        <a:rPr lang="de-DE" sz="1600" dirty="0"/>
                        <a:t>.</a:t>
                      </a:r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Pflichtfächer </a:t>
                      </a:r>
                      <a:r>
                        <a:rPr lang="de-DE" sz="1600" b="1" kern="1200" dirty="0">
                          <a:solidFill>
                            <a:srgbClr val="355D9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und Wahlpflichtfächer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de-DE" sz="1400" dirty="0"/>
                        <a:t>Wochen-stunden</a:t>
                      </a:r>
                      <a:endParaRPr lang="de-DE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325914"/>
                  </a:ext>
                </a:extLst>
              </a:tr>
              <a:tr h="3261360">
                <a:tc>
                  <a:txBody>
                    <a:bodyPr/>
                    <a:lstStyle/>
                    <a:p>
                      <a:r>
                        <a:rPr lang="de-DE" sz="1600" dirty="0" err="1"/>
                        <a:t>Q12</a:t>
                      </a:r>
                      <a:r>
                        <a:rPr lang="de-DE" sz="1600" dirty="0"/>
                        <a:t> </a:t>
                      </a:r>
                    </a:p>
                    <a:p>
                      <a:r>
                        <a:rPr lang="de-DE" sz="1600" dirty="0"/>
                        <a:t>und </a:t>
                      </a:r>
                    </a:p>
                    <a:p>
                      <a:r>
                        <a:rPr lang="de-DE" sz="1600" dirty="0" err="1"/>
                        <a:t>Q13</a:t>
                      </a:r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Deutsch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Mathematik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eine fortgeführte Fremdsprache </a:t>
                      </a:r>
                      <a:r>
                        <a:rPr lang="de-DE" sz="1600" b="0" kern="1200" dirty="0">
                          <a:solidFill>
                            <a:srgbClr val="355D90"/>
                          </a:solidFill>
                          <a:latin typeface="+mn-lt"/>
                          <a:cs typeface="Arial" panose="020B0604020202020204" pitchFamily="34" charset="0"/>
                        </a:rPr>
                        <a:t>(E, L, F, Ita)</a:t>
                      </a:r>
                      <a:endParaRPr lang="de-DE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eine Naturwissenschaft </a:t>
                      </a:r>
                      <a:r>
                        <a:rPr lang="de-DE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(Biologie, Chemie, Physik)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eine weitere fortgeführte Fremdsprache </a:t>
                      </a:r>
                      <a:b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</a:br>
                      <a:r>
                        <a:rPr lang="de-DE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oder</a:t>
                      </a:r>
                      <a:r>
                        <a:rPr lang="de-DE" sz="1600" b="1" i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eine spät beginnende Fremdsprache </a:t>
                      </a:r>
                      <a:r>
                        <a:rPr lang="de-DE" sz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(Spanisch; bereits gewählt)</a:t>
                      </a:r>
                      <a:r>
                        <a:rPr lang="de-DE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de-DE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</a:br>
                      <a:r>
                        <a:rPr lang="de-DE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oder </a:t>
                      </a: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eine weitere Naturwissenschaft</a:t>
                      </a:r>
                      <a:b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</a:br>
                      <a:r>
                        <a:rPr lang="de-DE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oder </a:t>
                      </a: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Informatik </a:t>
                      </a:r>
                      <a:r>
                        <a:rPr lang="de-DE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(nur NTG)</a:t>
                      </a: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</a:br>
                      <a:r>
                        <a:rPr lang="de-DE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oder </a:t>
                      </a:r>
                      <a:r>
                        <a:rPr lang="de-DE" sz="16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spät beginnende </a:t>
                      </a: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Informatik </a:t>
                      </a:r>
                      <a:r>
                        <a:rPr lang="de-DE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(SG)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Religionslehre bzw. Ethik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Geschichte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Kunst oder Musik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Sport</a:t>
                      </a:r>
                      <a:endParaRPr lang="de-DE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4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4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de-DE" sz="16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de-DE" sz="16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de-DE" sz="16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de-DE" sz="16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2</a:t>
                      </a:r>
                      <a:endParaRPr lang="de-DE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780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nur Q12</a:t>
                      </a:r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/>
                        <a:t>Politik und Gesellschaft </a:t>
                      </a:r>
                      <a:r>
                        <a:rPr lang="de-DE" sz="1400" kern="1200" dirty="0"/>
                        <a:t>(</a:t>
                      </a:r>
                      <a:r>
                        <a:rPr lang="de-DE" sz="1400" kern="1200" dirty="0" err="1"/>
                        <a:t>PuG</a:t>
                      </a:r>
                      <a:r>
                        <a:rPr lang="de-DE" sz="1400" kern="1200" dirty="0"/>
                        <a:t>)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chemeClr val="bg1"/>
                          </a:solidFill>
                        </a:rPr>
                        <a:t>Geographie oder Wirtschaft und Recht (WR)</a:t>
                      </a:r>
                      <a:endParaRPr lang="de-DE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de-DE" sz="1600" kern="1200" dirty="0"/>
                        <a:t>2</a:t>
                      </a:r>
                    </a:p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de-DE" sz="1600" kern="12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de-DE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7319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nur Q13</a:t>
                      </a:r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Weiterführung von </a:t>
                      </a:r>
                      <a:r>
                        <a:rPr lang="de-DE" sz="1600" kern="1200" dirty="0" err="1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PuG</a:t>
                      </a: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 oder Geographie oder WR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9118211"/>
                  </a:ext>
                </a:extLst>
              </a:tr>
            </a:tbl>
          </a:graphicData>
        </a:graphic>
      </p:graphicFrame>
      <p:sp>
        <p:nvSpPr>
          <p:cNvPr id="13" name="Ellipse 12">
            <a:extLst>
              <a:ext uri="{FF2B5EF4-FFF2-40B4-BE49-F238E27FC236}">
                <a16:creationId xmlns:a16="http://schemas.microsoft.com/office/drawing/2014/main" id="{AFD2B4BF-B26A-4608-A22D-0A88CB41DB20}"/>
              </a:ext>
            </a:extLst>
          </p:cNvPr>
          <p:cNvSpPr/>
          <p:nvPr/>
        </p:nvSpPr>
        <p:spPr>
          <a:xfrm>
            <a:off x="5782491" y="149221"/>
            <a:ext cx="1517400" cy="1346159"/>
          </a:xfrm>
          <a:prstGeom prst="ellipse">
            <a:avLst/>
          </a:prstGeom>
          <a:solidFill>
            <a:srgbClr val="D7B9E5"/>
          </a:solidFill>
          <a:ln>
            <a:solidFill>
              <a:srgbClr val="D7B9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970E631-C26C-4734-9733-D4DF6B46299C}"/>
              </a:ext>
            </a:extLst>
          </p:cNvPr>
          <p:cNvSpPr txBox="1"/>
          <p:nvPr/>
        </p:nvSpPr>
        <p:spPr>
          <a:xfrm>
            <a:off x="5941926" y="345246"/>
            <a:ext cx="11985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breite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und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vertiefte</a:t>
            </a: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Allgemein-bildung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F4C3720-4728-4C86-B1FD-E8E06AE0C694}"/>
              </a:ext>
            </a:extLst>
          </p:cNvPr>
          <p:cNvSpPr/>
          <p:nvPr/>
        </p:nvSpPr>
        <p:spPr>
          <a:xfrm>
            <a:off x="7140456" y="149221"/>
            <a:ext cx="1517400" cy="13461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B3A5EEA-DB35-4DFF-A4D9-88F05F825745}"/>
              </a:ext>
            </a:extLst>
          </p:cNvPr>
          <p:cNvSpPr txBox="1"/>
          <p:nvPr/>
        </p:nvSpPr>
        <p:spPr>
          <a:xfrm>
            <a:off x="7251707" y="396751"/>
            <a:ext cx="12948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individuelle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Wahl-</a:t>
            </a:r>
          </a:p>
          <a:p>
            <a:pPr algn="ctr" eaLnBrk="1" hangingPunct="1">
              <a:lnSpc>
                <a:spcPct val="100000"/>
              </a:lnSpc>
            </a:pPr>
            <a:r>
              <a:rPr lang="en-GB" alt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möglichkeiten</a:t>
            </a:r>
            <a:endParaRPr lang="en-GB" altLang="de-D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28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544" y="703513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5D90"/>
              </a:buClr>
              <a:buSzTx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55D9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Belegung</a:t>
            </a:r>
            <a:r>
              <a:rPr kumimoji="0" lang="en-GB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355D9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 und </a:t>
            </a:r>
            <a:r>
              <a:rPr kumimoji="0" lang="en-GB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55D9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Belegungsbeispiele</a:t>
            </a:r>
            <a:endParaRPr kumimoji="0" lang="en-GB" altLang="de-DE" sz="1800" b="1" i="0" u="none" strike="noStrike" kern="1200" cap="none" spc="0" normalizeH="0" baseline="0" noProof="0" dirty="0">
              <a:ln>
                <a:noFill/>
              </a:ln>
              <a:solidFill>
                <a:srgbClr val="355D90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3" y="1218233"/>
            <a:ext cx="827868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Pflichtbelegung</a:t>
            </a:r>
            <a:endParaRPr kumimoji="0" lang="en-GB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A87195EA-982C-42DB-B654-04BBDFBF9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645541"/>
              </p:ext>
            </p:extLst>
          </p:nvPr>
        </p:nvGraphicFramePr>
        <p:xfrm>
          <a:off x="492153" y="1639258"/>
          <a:ext cx="8182061" cy="493776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791716">
                  <a:extLst>
                    <a:ext uri="{9D8B030D-6E8A-4147-A177-3AD203B41FA5}">
                      <a16:colId xmlns:a16="http://schemas.microsoft.com/office/drawing/2014/main" val="1347001405"/>
                    </a:ext>
                  </a:extLst>
                </a:gridCol>
                <a:gridCol w="423238">
                  <a:extLst>
                    <a:ext uri="{9D8B030D-6E8A-4147-A177-3AD203B41FA5}">
                      <a16:colId xmlns:a16="http://schemas.microsoft.com/office/drawing/2014/main" val="2753184644"/>
                    </a:ext>
                  </a:extLst>
                </a:gridCol>
                <a:gridCol w="423238">
                  <a:extLst>
                    <a:ext uri="{9D8B030D-6E8A-4147-A177-3AD203B41FA5}">
                      <a16:colId xmlns:a16="http://schemas.microsoft.com/office/drawing/2014/main" val="2323025800"/>
                    </a:ext>
                  </a:extLst>
                </a:gridCol>
                <a:gridCol w="5692855">
                  <a:extLst>
                    <a:ext uri="{9D8B030D-6E8A-4147-A177-3AD203B41FA5}">
                      <a16:colId xmlns:a16="http://schemas.microsoft.com/office/drawing/2014/main" val="1172481008"/>
                    </a:ext>
                  </a:extLst>
                </a:gridCol>
                <a:gridCol w="851014">
                  <a:extLst>
                    <a:ext uri="{9D8B030D-6E8A-4147-A177-3AD203B41FA5}">
                      <a16:colId xmlns:a16="http://schemas.microsoft.com/office/drawing/2014/main" val="1782613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err="1"/>
                        <a:t>Jgst</a:t>
                      </a:r>
                      <a:r>
                        <a:rPr lang="de-DE" sz="1600" dirty="0"/>
                        <a:t>.</a:t>
                      </a:r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Pflichtfächer </a:t>
                      </a:r>
                      <a:r>
                        <a:rPr lang="de-DE" sz="1600" b="1" kern="1200" dirty="0">
                          <a:solidFill>
                            <a:srgbClr val="355D9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und Wahlpflichtfächer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de-DE" sz="1400" dirty="0"/>
                        <a:t>Wochen-stunden</a:t>
                      </a:r>
                      <a:endParaRPr lang="de-DE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325914"/>
                  </a:ext>
                </a:extLst>
              </a:tr>
              <a:tr h="3261360">
                <a:tc>
                  <a:txBody>
                    <a:bodyPr/>
                    <a:lstStyle/>
                    <a:p>
                      <a:r>
                        <a:rPr lang="de-DE" sz="1600" dirty="0" err="1"/>
                        <a:t>Q12</a:t>
                      </a:r>
                      <a:r>
                        <a:rPr lang="de-DE" sz="1600" dirty="0"/>
                        <a:t> </a:t>
                      </a:r>
                    </a:p>
                    <a:p>
                      <a:r>
                        <a:rPr lang="de-DE" sz="1600" dirty="0"/>
                        <a:t>und </a:t>
                      </a:r>
                    </a:p>
                    <a:p>
                      <a:r>
                        <a:rPr lang="de-DE" sz="1600" dirty="0" err="1"/>
                        <a:t>Q13</a:t>
                      </a:r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Deutsch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Mathematik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eine fortgeführte Fremdsprache </a:t>
                      </a:r>
                      <a:r>
                        <a:rPr lang="de-DE" sz="1600" b="0" kern="1200" dirty="0">
                          <a:solidFill>
                            <a:srgbClr val="355D90"/>
                          </a:solidFill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1600" b="0" kern="1200" dirty="0" err="1">
                          <a:solidFill>
                            <a:srgbClr val="355D90"/>
                          </a:solidFill>
                          <a:latin typeface="+mn-lt"/>
                          <a:cs typeface="Arial" panose="020B0604020202020204" pitchFamily="34" charset="0"/>
                        </a:rPr>
                        <a:t>E,L,F,Ita</a:t>
                      </a:r>
                      <a:r>
                        <a:rPr lang="de-DE" sz="1600" b="0" kern="1200" dirty="0">
                          <a:solidFill>
                            <a:srgbClr val="355D90"/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de-DE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eine Naturwissenschaft </a:t>
                      </a:r>
                      <a:r>
                        <a:rPr lang="de-DE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(Biologie, Chemie, Physik)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eine weitere fortgeführte Fremdsprache </a:t>
                      </a:r>
                      <a:b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</a:br>
                      <a:r>
                        <a:rPr lang="de-DE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oder</a:t>
                      </a:r>
                      <a:r>
                        <a:rPr lang="de-DE" sz="1600" b="1" i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eine spät beginnende Fremdsprache </a:t>
                      </a:r>
                      <a:r>
                        <a:rPr lang="de-DE" sz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(Spanisch; bereits gewählt)</a:t>
                      </a:r>
                      <a:r>
                        <a:rPr lang="de-DE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de-DE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</a:br>
                      <a:r>
                        <a:rPr lang="de-DE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oder </a:t>
                      </a: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eine weitere Naturwissenschaft</a:t>
                      </a:r>
                      <a:b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</a:br>
                      <a:r>
                        <a:rPr lang="de-DE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oder </a:t>
                      </a: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Informatik </a:t>
                      </a:r>
                      <a:r>
                        <a:rPr lang="de-DE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(nur NTG)</a:t>
                      </a: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</a:br>
                      <a:r>
                        <a:rPr lang="de-DE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oder </a:t>
                      </a:r>
                      <a:r>
                        <a:rPr lang="de-DE" sz="16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spät beginnende </a:t>
                      </a: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Informatik </a:t>
                      </a:r>
                      <a:r>
                        <a:rPr lang="de-DE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(SG)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Religionslehre bzw. Ethik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Geschichte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Kunst </a:t>
                      </a:r>
                      <a:r>
                        <a:rPr lang="de-DE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oder </a:t>
                      </a: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Musik </a:t>
                      </a:r>
                      <a:r>
                        <a:rPr lang="de-DE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(bereits gewählt)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Sport</a:t>
                      </a:r>
                      <a:endParaRPr lang="de-DE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4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4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de-DE" sz="16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de-DE" sz="16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de-DE" sz="16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de-DE" sz="16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2</a:t>
                      </a:r>
                      <a:endParaRPr lang="de-DE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780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nur Q12</a:t>
                      </a:r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/>
                        <a:t>Politik und Gesellschaft </a:t>
                      </a:r>
                      <a:r>
                        <a:rPr lang="de-DE" sz="1400" kern="1200" dirty="0"/>
                        <a:t>(</a:t>
                      </a:r>
                      <a:r>
                        <a:rPr lang="de-DE" sz="1400" kern="1200" dirty="0" err="1"/>
                        <a:t>PuG</a:t>
                      </a:r>
                      <a:r>
                        <a:rPr lang="de-DE" sz="1400" kern="1200" dirty="0"/>
                        <a:t>)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chemeClr val="bg1"/>
                          </a:solidFill>
                        </a:rPr>
                        <a:t>Geographie oder Wirtschaft und Recht (WR)</a:t>
                      </a:r>
                      <a:endParaRPr lang="de-DE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de-DE" sz="1600" kern="1200" dirty="0"/>
                        <a:t>2</a:t>
                      </a:r>
                    </a:p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de-DE" sz="1600" kern="12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de-DE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7319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nur Q13</a:t>
                      </a:r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Weiterführung von </a:t>
                      </a:r>
                      <a:r>
                        <a:rPr lang="de-DE" sz="1600" kern="1200" dirty="0" err="1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PuG</a:t>
                      </a: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 oder Geographie oder WR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9118211"/>
                  </a:ext>
                </a:extLst>
              </a:tr>
            </a:tbl>
          </a:graphicData>
        </a:graphic>
      </p:graphicFrame>
      <p:sp>
        <p:nvSpPr>
          <p:cNvPr id="13" name="Ellipse 12">
            <a:extLst>
              <a:ext uri="{FF2B5EF4-FFF2-40B4-BE49-F238E27FC236}">
                <a16:creationId xmlns:a16="http://schemas.microsoft.com/office/drawing/2014/main" id="{AFD2B4BF-B26A-4608-A22D-0A88CB41DB20}"/>
              </a:ext>
            </a:extLst>
          </p:cNvPr>
          <p:cNvSpPr/>
          <p:nvPr/>
        </p:nvSpPr>
        <p:spPr>
          <a:xfrm>
            <a:off x="5782491" y="149221"/>
            <a:ext cx="1517400" cy="1346159"/>
          </a:xfrm>
          <a:prstGeom prst="ellipse">
            <a:avLst/>
          </a:prstGeom>
          <a:solidFill>
            <a:srgbClr val="D7B9E5"/>
          </a:solidFill>
          <a:ln>
            <a:solidFill>
              <a:srgbClr val="D7B9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970E631-C26C-4734-9733-D4DF6B46299C}"/>
              </a:ext>
            </a:extLst>
          </p:cNvPr>
          <p:cNvSpPr txBox="1"/>
          <p:nvPr/>
        </p:nvSpPr>
        <p:spPr>
          <a:xfrm>
            <a:off x="5941926" y="345246"/>
            <a:ext cx="11985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4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b</a:t>
            </a:r>
            <a:r>
              <a:rPr kumimoji="0" lang="en-GB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reite</a:t>
            </a:r>
            <a:r>
              <a:rPr kumimoji="0" lang="en-GB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und </a:t>
            </a:r>
            <a:r>
              <a:rPr kumimoji="0" lang="en-GB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vertiefte</a:t>
            </a:r>
            <a:r>
              <a:rPr kumimoji="0" lang="en-GB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Allgemein-bildung</a:t>
            </a:r>
            <a:endParaRPr kumimoji="0" lang="en-GB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F4C3720-4728-4C86-B1FD-E8E06AE0C694}"/>
              </a:ext>
            </a:extLst>
          </p:cNvPr>
          <p:cNvSpPr/>
          <p:nvPr/>
        </p:nvSpPr>
        <p:spPr>
          <a:xfrm>
            <a:off x="7140456" y="149221"/>
            <a:ext cx="1517400" cy="13461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B3A5EEA-DB35-4DFF-A4D9-88F05F825745}"/>
              </a:ext>
            </a:extLst>
          </p:cNvPr>
          <p:cNvSpPr txBox="1"/>
          <p:nvPr/>
        </p:nvSpPr>
        <p:spPr>
          <a:xfrm>
            <a:off x="7251707" y="396751"/>
            <a:ext cx="12948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4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i</a:t>
            </a:r>
            <a:r>
              <a:rPr kumimoji="0" lang="en-GB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ndividuelle</a:t>
            </a:r>
            <a:endParaRPr kumimoji="0" lang="en-GB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Wahl-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möglichkeiten</a:t>
            </a:r>
            <a:endParaRPr kumimoji="0" lang="en-GB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44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A91CEED-D14E-4950-8A8C-98E560735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7199" y="570060"/>
            <a:ext cx="8569325" cy="7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5D90"/>
              </a:buClr>
              <a:buSzTx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55D9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Belegung</a:t>
            </a:r>
            <a:r>
              <a:rPr kumimoji="0" lang="en-GB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355D9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 und </a:t>
            </a:r>
            <a:r>
              <a:rPr kumimoji="0" lang="en-GB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55D9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Belegungsbeispiele</a:t>
            </a:r>
            <a:endParaRPr kumimoji="0" lang="en-GB" altLang="de-DE" sz="1800" b="1" i="0" u="none" strike="noStrike" kern="1200" cap="none" spc="0" normalizeH="0" baseline="0" noProof="0" dirty="0">
              <a:ln>
                <a:noFill/>
              </a:ln>
              <a:solidFill>
                <a:srgbClr val="355D90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F7A8CD2-DC46-400A-B4BC-FA23D9F1A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3" y="1218233"/>
            <a:ext cx="827868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alt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Pflichtbelegung</a:t>
            </a:r>
            <a:endParaRPr kumimoji="0" lang="en-GB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A87195EA-982C-42DB-B654-04BBDFBF9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46612"/>
              </p:ext>
            </p:extLst>
          </p:nvPr>
        </p:nvGraphicFramePr>
        <p:xfrm>
          <a:off x="492153" y="1639258"/>
          <a:ext cx="8182061" cy="493776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791716">
                  <a:extLst>
                    <a:ext uri="{9D8B030D-6E8A-4147-A177-3AD203B41FA5}">
                      <a16:colId xmlns:a16="http://schemas.microsoft.com/office/drawing/2014/main" val="1347001405"/>
                    </a:ext>
                  </a:extLst>
                </a:gridCol>
                <a:gridCol w="423238">
                  <a:extLst>
                    <a:ext uri="{9D8B030D-6E8A-4147-A177-3AD203B41FA5}">
                      <a16:colId xmlns:a16="http://schemas.microsoft.com/office/drawing/2014/main" val="2753184644"/>
                    </a:ext>
                  </a:extLst>
                </a:gridCol>
                <a:gridCol w="423238">
                  <a:extLst>
                    <a:ext uri="{9D8B030D-6E8A-4147-A177-3AD203B41FA5}">
                      <a16:colId xmlns:a16="http://schemas.microsoft.com/office/drawing/2014/main" val="2323025800"/>
                    </a:ext>
                  </a:extLst>
                </a:gridCol>
                <a:gridCol w="5692855">
                  <a:extLst>
                    <a:ext uri="{9D8B030D-6E8A-4147-A177-3AD203B41FA5}">
                      <a16:colId xmlns:a16="http://schemas.microsoft.com/office/drawing/2014/main" val="1172481008"/>
                    </a:ext>
                  </a:extLst>
                </a:gridCol>
                <a:gridCol w="851014">
                  <a:extLst>
                    <a:ext uri="{9D8B030D-6E8A-4147-A177-3AD203B41FA5}">
                      <a16:colId xmlns:a16="http://schemas.microsoft.com/office/drawing/2014/main" val="1782613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err="1"/>
                        <a:t>Jgst</a:t>
                      </a:r>
                      <a:r>
                        <a:rPr lang="de-DE" sz="1600" dirty="0"/>
                        <a:t>.</a:t>
                      </a:r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Pflichtfächer </a:t>
                      </a:r>
                      <a:r>
                        <a:rPr lang="de-DE" sz="1600" b="1" kern="1200" dirty="0">
                          <a:solidFill>
                            <a:srgbClr val="355D9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und Wahlpflichtfächer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de-DE" sz="1400" dirty="0"/>
                        <a:t>Wochen-stunden</a:t>
                      </a:r>
                      <a:endParaRPr lang="de-DE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325914"/>
                  </a:ext>
                </a:extLst>
              </a:tr>
              <a:tr h="3261360">
                <a:tc>
                  <a:txBody>
                    <a:bodyPr/>
                    <a:lstStyle/>
                    <a:p>
                      <a:r>
                        <a:rPr lang="de-DE" sz="1600" dirty="0" err="1"/>
                        <a:t>Q12</a:t>
                      </a:r>
                      <a:r>
                        <a:rPr lang="de-DE" sz="1600" dirty="0"/>
                        <a:t> </a:t>
                      </a:r>
                    </a:p>
                    <a:p>
                      <a:r>
                        <a:rPr lang="de-DE" sz="1600" dirty="0"/>
                        <a:t>und </a:t>
                      </a:r>
                    </a:p>
                    <a:p>
                      <a:r>
                        <a:rPr lang="de-DE" sz="1600" dirty="0" err="1"/>
                        <a:t>Q13</a:t>
                      </a:r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Deutsch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Mathematik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eine fortgeführte Fremdsprache </a:t>
                      </a:r>
                      <a:r>
                        <a:rPr lang="de-DE" sz="1600" b="0" kern="1200" dirty="0">
                          <a:solidFill>
                            <a:srgbClr val="355D90"/>
                          </a:solidFill>
                          <a:latin typeface="+mn-lt"/>
                          <a:cs typeface="Arial" panose="020B0604020202020204" pitchFamily="34" charset="0"/>
                        </a:rPr>
                        <a:t>(E, L, F, Ita)</a:t>
                      </a:r>
                      <a:endParaRPr lang="de-DE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eine Naturwissenschaft </a:t>
                      </a:r>
                      <a:r>
                        <a:rPr lang="de-DE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(Biologie, Chemie, Physik)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eine weitere fortgeführte Fremdsprache </a:t>
                      </a:r>
                      <a:b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</a:br>
                      <a:r>
                        <a:rPr lang="de-DE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oder</a:t>
                      </a:r>
                      <a:r>
                        <a:rPr lang="de-DE" sz="1600" b="1" i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eine spät beginnende Fremdsprache (</a:t>
                      </a:r>
                      <a:r>
                        <a:rPr lang="de-DE" sz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Spanisch; bereits gewählt)</a:t>
                      </a:r>
                      <a:r>
                        <a:rPr lang="de-DE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de-DE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</a:br>
                      <a:r>
                        <a:rPr lang="de-DE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oder </a:t>
                      </a: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eine weitere Naturwissenschaft</a:t>
                      </a:r>
                      <a:b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</a:br>
                      <a:r>
                        <a:rPr lang="de-DE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oder </a:t>
                      </a: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Informatik </a:t>
                      </a:r>
                      <a:r>
                        <a:rPr lang="de-DE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(nur NTG)</a:t>
                      </a: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</a:br>
                      <a:r>
                        <a:rPr lang="de-DE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oder </a:t>
                      </a:r>
                      <a:r>
                        <a:rPr lang="de-DE" sz="16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spät beginnende </a:t>
                      </a: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Informatik </a:t>
                      </a:r>
                      <a:r>
                        <a:rPr lang="de-DE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(SG)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Religionslehre bzw. Ethik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Geschichte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Kunst </a:t>
                      </a:r>
                      <a:r>
                        <a:rPr lang="de-DE" sz="16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oder</a:t>
                      </a: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Musik </a:t>
                      </a:r>
                      <a:r>
                        <a:rPr lang="de-DE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(bereits gewählt)</a:t>
                      </a:r>
                      <a:endParaRPr lang="de-DE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/>
                        <a:t>Sport</a:t>
                      </a:r>
                      <a:endParaRPr lang="de-DE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4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4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de-DE" sz="16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de-DE" sz="16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de-DE" sz="16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de-DE" sz="16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600" dirty="0"/>
                        <a:t>2</a:t>
                      </a:r>
                      <a:endParaRPr lang="de-DE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780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nur Q12</a:t>
                      </a:r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/>
                        <a:t>Politik und Gesellschaft </a:t>
                      </a:r>
                      <a:r>
                        <a:rPr lang="de-DE" sz="1400" kern="1200" dirty="0"/>
                        <a:t>(</a:t>
                      </a:r>
                      <a:r>
                        <a:rPr lang="de-DE" sz="1400" kern="1200" dirty="0" err="1"/>
                        <a:t>PuG</a:t>
                      </a:r>
                      <a:r>
                        <a:rPr lang="de-DE" sz="1400" kern="1200" dirty="0"/>
                        <a:t>)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Geographie </a:t>
                      </a:r>
                      <a:r>
                        <a:rPr lang="de-DE" sz="1600" b="1" i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oder</a:t>
                      </a:r>
                      <a:r>
                        <a:rPr lang="de-DE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Wirtschaft und Recht </a:t>
                      </a:r>
                      <a:r>
                        <a:rPr lang="de-DE" sz="14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(WR)</a:t>
                      </a:r>
                      <a:endParaRPr lang="de-DE" sz="16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de-DE" sz="1600" kern="1200" dirty="0"/>
                        <a:t>2</a:t>
                      </a:r>
                    </a:p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de-DE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de-DE" sz="16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7319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nur Q13</a:t>
                      </a:r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Weiterführung von </a:t>
                      </a:r>
                      <a:r>
                        <a:rPr lang="de-DE" sz="1600" kern="1200" dirty="0" err="1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PuG</a:t>
                      </a: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 oder Geographie oder WR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de-DE" sz="1600" kern="1200" dirty="0">
                          <a:solidFill>
                            <a:srgbClr val="DAE3F3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9118211"/>
                  </a:ext>
                </a:extLst>
              </a:tr>
            </a:tbl>
          </a:graphicData>
        </a:graphic>
      </p:graphicFrame>
      <p:sp>
        <p:nvSpPr>
          <p:cNvPr id="13" name="Ellipse 12">
            <a:extLst>
              <a:ext uri="{FF2B5EF4-FFF2-40B4-BE49-F238E27FC236}">
                <a16:creationId xmlns:a16="http://schemas.microsoft.com/office/drawing/2014/main" id="{AFD2B4BF-B26A-4608-A22D-0A88CB41DB20}"/>
              </a:ext>
            </a:extLst>
          </p:cNvPr>
          <p:cNvSpPr/>
          <p:nvPr/>
        </p:nvSpPr>
        <p:spPr>
          <a:xfrm>
            <a:off x="5782491" y="149221"/>
            <a:ext cx="1517400" cy="1346159"/>
          </a:xfrm>
          <a:prstGeom prst="ellipse">
            <a:avLst/>
          </a:prstGeom>
          <a:solidFill>
            <a:srgbClr val="D7B9E5"/>
          </a:solidFill>
          <a:ln>
            <a:solidFill>
              <a:srgbClr val="D7B9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970E631-C26C-4734-9733-D4DF6B46299C}"/>
              </a:ext>
            </a:extLst>
          </p:cNvPr>
          <p:cNvSpPr txBox="1"/>
          <p:nvPr/>
        </p:nvSpPr>
        <p:spPr>
          <a:xfrm>
            <a:off x="5941926" y="345246"/>
            <a:ext cx="11985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4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b</a:t>
            </a:r>
            <a:r>
              <a:rPr kumimoji="0" lang="en-GB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reite</a:t>
            </a:r>
            <a:r>
              <a:rPr kumimoji="0" lang="en-GB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und </a:t>
            </a:r>
            <a:r>
              <a:rPr kumimoji="0" lang="en-GB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vertiefte</a:t>
            </a:r>
            <a:r>
              <a:rPr kumimoji="0" lang="en-GB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Allgemein-bildung</a:t>
            </a:r>
            <a:endParaRPr kumimoji="0" lang="en-GB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F4C3720-4728-4C86-B1FD-E8E06AE0C694}"/>
              </a:ext>
            </a:extLst>
          </p:cNvPr>
          <p:cNvSpPr/>
          <p:nvPr/>
        </p:nvSpPr>
        <p:spPr>
          <a:xfrm>
            <a:off x="7140456" y="149221"/>
            <a:ext cx="1517400" cy="134615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B3A5EEA-DB35-4DFF-A4D9-88F05F825745}"/>
              </a:ext>
            </a:extLst>
          </p:cNvPr>
          <p:cNvSpPr txBox="1"/>
          <p:nvPr/>
        </p:nvSpPr>
        <p:spPr>
          <a:xfrm>
            <a:off x="7251707" y="396751"/>
            <a:ext cx="12948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de-DE" sz="14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i</a:t>
            </a:r>
            <a:r>
              <a:rPr kumimoji="0" lang="en-GB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ndividuelle</a:t>
            </a:r>
            <a:endParaRPr kumimoji="0" lang="en-GB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Wahl-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möglichkeiten</a:t>
            </a:r>
            <a:endParaRPr kumimoji="0" lang="en-GB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336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F101DF6470BEE4986B2AD5406CA90E0" ma:contentTypeVersion="14" ma:contentTypeDescription="Ein neues Dokument erstellen." ma:contentTypeScope="" ma:versionID="20ea2eec3c741d0bc8685e6c743287db">
  <xsd:schema xmlns:xsd="http://www.w3.org/2001/XMLSchema" xmlns:xs="http://www.w3.org/2001/XMLSchema" xmlns:p="http://schemas.microsoft.com/office/2006/metadata/properties" xmlns:ns3="34600bbe-59b0-4954-8302-33d3d1feeec1" xmlns:ns4="5cf64a9d-7477-4a9d-b730-6eb70131eea7" targetNamespace="http://schemas.microsoft.com/office/2006/metadata/properties" ma:root="true" ma:fieldsID="f06580f2f01a365da413911fa9b8d7a7" ns3:_="" ns4:_="">
    <xsd:import namespace="34600bbe-59b0-4954-8302-33d3d1feeec1"/>
    <xsd:import namespace="5cf64a9d-7477-4a9d-b730-6eb70131eea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600bbe-59b0-4954-8302-33d3d1feee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f64a9d-7477-4a9d-b730-6eb70131eea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B506D7-B2E7-4B05-9E9C-1692DFC78712}">
  <ds:schemaRefs>
    <ds:schemaRef ds:uri="http://purl.org/dc/dcmitype/"/>
    <ds:schemaRef ds:uri="http://schemas.microsoft.com/office/infopath/2007/PartnerControls"/>
    <ds:schemaRef ds:uri="34600bbe-59b0-4954-8302-33d3d1feeec1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5cf64a9d-7477-4a9d-b730-6eb70131eea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24159D9-D7CE-4100-AD84-82C6076ED2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9B8D77-A221-4D6C-BACD-65664B4D51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600bbe-59b0-4954-8302-33d3d1feeec1"/>
    <ds:schemaRef ds:uri="5cf64a9d-7477-4a9d-b730-6eb70131ee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5436</Words>
  <Application>Microsoft Office PowerPoint</Application>
  <PresentationFormat>Bildschirmpräsentation (4:3)</PresentationFormat>
  <Paragraphs>1929</Paragraphs>
  <Slides>68</Slides>
  <Notes>27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68</vt:i4>
      </vt:variant>
    </vt:vector>
  </HeadingPairs>
  <TitlesOfParts>
    <vt:vector size="78" baseType="lpstr">
      <vt:lpstr>Arial</vt:lpstr>
      <vt:lpstr>Calibri</vt:lpstr>
      <vt:lpstr>Calibri Light</vt:lpstr>
      <vt:lpstr>Cordia New</vt:lpstr>
      <vt:lpstr>Lucida Sans Unicode</vt:lpstr>
      <vt:lpstr>Times New Roman</vt:lpstr>
      <vt:lpstr>Verdana</vt:lpstr>
      <vt:lpstr>Wingdings</vt:lpstr>
      <vt:lpstr>Office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Scheller, Tobias (StMUK)</dc:creator>
  <cp:lastModifiedBy>Böckl Caroline</cp:lastModifiedBy>
  <cp:revision>318</cp:revision>
  <cp:lastPrinted>2023-06-21T07:33:41Z</cp:lastPrinted>
  <dcterms:created xsi:type="dcterms:W3CDTF">2021-07-26T05:32:27Z</dcterms:created>
  <dcterms:modified xsi:type="dcterms:W3CDTF">2024-11-07T09:10:37Z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0x010100AF101DF6470BEE4986B2AD5406CA90E0</vt:lpwstr>
  </property>
</Properties>
</file>